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0" r:id="rId6"/>
    <p:sldId id="272" r:id="rId7"/>
    <p:sldId id="271" r:id="rId8"/>
    <p:sldId id="291" r:id="rId9"/>
    <p:sldId id="292" r:id="rId10"/>
    <p:sldId id="293" r:id="rId11"/>
    <p:sldId id="261" r:id="rId12"/>
    <p:sldId id="263" r:id="rId13"/>
    <p:sldId id="275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4D2E6"/>
    <a:srgbClr val="B7C0D3"/>
    <a:srgbClr val="A7B5E3"/>
    <a:srgbClr val="A7CBE3"/>
    <a:srgbClr val="9BCDEF"/>
    <a:srgbClr val="92B2F8"/>
    <a:srgbClr val="FFFF00"/>
    <a:srgbClr val="F8F828"/>
    <a:srgbClr val="0C0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>
      <p:cViewPr varScale="1">
        <p:scale>
          <a:sx n="111" d="100"/>
          <a:sy n="111" d="100"/>
        </p:scale>
        <p:origin x="-16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9702F-343C-4312-966C-B960E2FFDC19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D0C4B-92F8-4942-9169-71A403B20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4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D0C4B-92F8-4942-9169-71A403B202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1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1A47-9EDF-478D-9CD4-4AC06E4E3AA1}" type="datetime1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AF85-C300-4E14-B2AC-835D3BC05118}" type="datetime1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2416-9CED-4719-9E9E-36FB4710F428}" type="datetime1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0258-CC37-443F-B36D-90F1E551D5C6}" type="datetime1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A2FF-5B42-49F1-B69A-8C72528D5E27}" type="datetime1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BB92-1355-4E21-B064-47A91631303C}" type="datetime1">
              <a:rPr lang="ru-RU" smtClean="0"/>
              <a:t>10.06.2016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F0A7D-5C10-48CD-9F7B-FC95188CC937}" type="datetime1">
              <a:rPr lang="ru-RU" smtClean="0"/>
              <a:t>10.06.2016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1ADC-AB11-4F47-A759-D02AA7E46B64}" type="datetime1">
              <a:rPr lang="ru-RU" smtClean="0"/>
              <a:t>10.06.2016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C4A1-47A6-400F-A245-BAE002AAFE27}" type="datetime1">
              <a:rPr lang="ru-RU" smtClean="0"/>
              <a:t>10.06.2016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908E-9874-4B41-9895-B5DE3C70A62D}" type="datetime1">
              <a:rPr lang="ru-RU" smtClean="0"/>
              <a:t>10.06.2016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78E5-C01F-4100-8FFF-2E90773592A7}" type="datetime1">
              <a:rPr lang="ru-RU" smtClean="0"/>
              <a:t>10.06.2016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2A5B-CABC-4E87-8411-628D9F3E94CA}" type="datetime1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Бейбут</a:t>
            </a:r>
            <a:r>
              <a:rPr lang="ru-RU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Шермухаметов</a:t>
            </a:r>
            <a:r>
              <a:rPr lang="ru-RU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судья Верховного Суда РК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6672"/>
            <a:ext cx="7848872" cy="5760640"/>
          </a:xfrm>
          <a:solidFill>
            <a:srgbClr val="A4D2E6"/>
          </a:solidFill>
          <a:effectLst>
            <a:glow rad="127000">
              <a:srgbClr val="0070C0"/>
            </a:glow>
          </a:effectLst>
        </p:spPr>
        <p:txBody>
          <a:bodyPr>
            <a:normAutofit fontScale="92500" lnSpcReduction="20000"/>
          </a:bodyPr>
          <a:lstStyle/>
          <a:p>
            <a:endParaRPr lang="ru-RU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ru-RU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		                   </a:t>
            </a:r>
            <a:r>
              <a:rPr lang="ru-RU" sz="19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Бейбут</a:t>
            </a:r>
            <a:r>
              <a:rPr lang="ru-RU" sz="1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Шермухаметов</a:t>
            </a: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9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судья </a:t>
            </a: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Верховного Суда РК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Доклад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судебной практике по рассмотрению 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гражданских дел в 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природоохранного 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законодательства 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Казахстан в 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2014-2015 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годы. </a:t>
            </a:r>
            <a:endParaRPr lang="ru-RU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экологическом 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законодательстве 	республики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indent="0" algn="ctr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2016, город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Женева </a:t>
            </a:r>
            <a:r>
              <a:rPr lang="ru-RU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		     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6672"/>
            <a:ext cx="1800200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5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64192" y="2708920"/>
            <a:ext cx="813276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dirty="0">
                <a:solidFill>
                  <a:srgbClr val="0000FF"/>
                </a:solidFill>
                <a:latin typeface="Times New Roman"/>
                <a:ea typeface="Times New Roman"/>
              </a:rPr>
              <a:t>Изменение в статье 57 Экологического кодекса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: физические и юридические лица вправе обжаловать заключения государственной экологической экспертизы (Закон от 8 апреля 2016 года).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Ноябрь 2015 года, в отсутствие закона экономический суд города Алматы все же рассмотрел заявление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ОО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 «Зеленое спасение» о признании недействительным заключения государственной экологической экспертизы.</a:t>
            </a:r>
          </a:p>
          <a:p>
            <a:pPr indent="450215" algn="just">
              <a:spcAft>
                <a:spcPts val="0"/>
              </a:spcAft>
            </a:pPr>
            <a:r>
              <a:rPr lang="ru-RU" sz="1500" b="1" dirty="0">
                <a:solidFill>
                  <a:srgbClr val="0000FF"/>
                </a:solidFill>
                <a:latin typeface="Times New Roman"/>
                <a:ea typeface="Times New Roman"/>
              </a:rPr>
              <a:t>Глобальный симпозиум судей, Йоханнесбург, ЮАР, 18-20 августа 2012 года: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 независимые судебные органы и судебный процесс имеют жизненно важное значение для осуществления, развития и обеспечения применения права окружающей среды. Члены судебных органов и лица, вносящие вклад в судебный процесс на национальном, региональном и глобальном уровнях, являются ключевыми партнерами в содействии соблюдению, осуществлению и обеспечению применения международного и национального права окружающей среды».</a:t>
            </a:r>
            <a:endParaRPr lang="ru-RU" sz="1500" dirty="0">
              <a:solidFill>
                <a:srgbClr val="0000FF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537" y="5517231"/>
            <a:ext cx="1182687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0" y="620688"/>
            <a:ext cx="81673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777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11161"/>
            <a:ext cx="132873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1025" y="3613666"/>
            <a:ext cx="79803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</a:rPr>
              <a:t>Председатель Верховного суда </a:t>
            </a:r>
            <a:r>
              <a:rPr lang="ru-RU" b="1" dirty="0" err="1">
                <a:solidFill>
                  <a:srgbClr val="0000FF"/>
                </a:solidFill>
                <a:latin typeface="Times New Roman"/>
                <a:ea typeface="Times New Roman"/>
              </a:rPr>
              <a:t>Кайрат</a:t>
            </a:r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/>
                <a:ea typeface="Times New Roman"/>
              </a:rPr>
              <a:t>Мами</a:t>
            </a:r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</a:rPr>
              <a:t>, судейское сообщество</a:t>
            </a:r>
            <a:r>
              <a:rPr lang="ru-RU" sz="1600" dirty="0">
                <a:solidFill>
                  <a:srgbClr val="0000FF"/>
                </a:solidFill>
                <a:latin typeface="Times New Roman"/>
                <a:ea typeface="Times New Roman"/>
              </a:rPr>
              <a:t> - </a:t>
            </a:r>
            <a:r>
              <a:rPr lang="ru-RU" dirty="0">
                <a:solidFill>
                  <a:srgbClr val="0000FF"/>
                </a:solidFill>
                <a:latin typeface="Times New Roman"/>
                <a:ea typeface="Times New Roman"/>
              </a:rPr>
              <a:t>инициаторы изменений в судоустройстве страны, имплементации норм международного права и </a:t>
            </a:r>
            <a:r>
              <a:rPr lang="ru-RU" dirty="0" err="1">
                <a:solidFill>
                  <a:srgbClr val="0000FF"/>
                </a:solidFill>
                <a:latin typeface="Times New Roman"/>
                <a:ea typeface="Times New Roman"/>
              </a:rPr>
              <a:t>Орхусской</a:t>
            </a:r>
            <a:r>
              <a:rPr lang="ru-RU" dirty="0">
                <a:solidFill>
                  <a:srgbClr val="0000FF"/>
                </a:solidFill>
                <a:latin typeface="Times New Roman"/>
                <a:ea typeface="Times New Roman"/>
              </a:rPr>
              <a:t> Конвенции в экологическое законодательство.</a:t>
            </a:r>
            <a:endParaRPr lang="ru-RU" sz="1600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 indent="450215" algn="just"/>
            <a:r>
              <a:rPr lang="ru-RU" dirty="0">
                <a:solidFill>
                  <a:srgbClr val="0000FF"/>
                </a:solidFill>
                <a:latin typeface="Times New Roman"/>
                <a:ea typeface="Times New Roman"/>
              </a:rPr>
              <a:t>Разработан проект нового нормативного постановления Верховного суда по применению экологического  законодательства, взамен морально устаревшего нормативного постановления от 16 декабря 2000 года.</a:t>
            </a:r>
            <a:endParaRPr lang="ru-RU" sz="1600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776864" cy="335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73216"/>
            <a:ext cx="129614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7731" y="3068960"/>
            <a:ext cx="781734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На национальном уровне в реализации Орхусской конвенции в гражданском обществе участвуют государственные органы и представители общественности: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уполномоченный орган в области охраны окружающей среды (Министерство энергетики и его нижестоящие органы в областях);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 судебная система;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 органы государственной власти;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 адвокатское сообщество;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сообщество медиаторов в посреднической деятельности по разрешению споров между физическими лицами и негосударственными хозяйствующими субъектами;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общественность, граждане, Орхусские центры и общественные объединения;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независимые журналисты по вопросам охраны окружающей среды.</a:t>
            </a:r>
            <a:endParaRPr lang="ru-RU" sz="1500" dirty="0">
              <a:solidFill>
                <a:srgbClr val="0000FF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30" y="461117"/>
            <a:ext cx="78517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987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844824"/>
            <a:ext cx="806850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1500" b="1" dirty="0">
                <a:solidFill>
                  <a:srgbClr val="0000FF"/>
                </a:solidFill>
                <a:latin typeface="Times New Roman"/>
                <a:ea typeface="Times New Roman"/>
              </a:rPr>
              <a:t>Международные организации, оказываю правовую помощь:</a:t>
            </a:r>
            <a:endParaRPr lang="ru-RU" sz="1500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  Офис программ ОБСЕ в городе Астана,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 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ПРООН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Проекты Европейского Союза («Поддержка судебной и правовой системы в Республике Казахстан»,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 Германский Фонд по международному сотрудничеству - </a:t>
            </a:r>
            <a:r>
              <a:rPr lang="en-US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GIZ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</a:p>
          <a:p>
            <a:pPr marL="449580" indent="63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Германский Фонд международного правового сотрудничества -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ИРЗ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, -   Агентство США по международному развитию (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ЮСАИД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), </a:t>
            </a:r>
          </a:p>
          <a:p>
            <a:pPr marL="449580" indent="63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Венецианская комиссия, ряд Европейских посольств, </a:t>
            </a:r>
          </a:p>
          <a:p>
            <a:pPr marL="449580" indent="63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Секретариат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Орхусской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 конвенции.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ru-RU" sz="15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       </a:t>
            </a:r>
            <a:r>
              <a:rPr lang="ru-RU" sz="15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Практика </a:t>
            </a:r>
            <a:r>
              <a:rPr lang="ru-RU" sz="1500" b="1" dirty="0">
                <a:solidFill>
                  <a:srgbClr val="0000FF"/>
                </a:solidFill>
                <a:latin typeface="Times New Roman"/>
                <a:ea typeface="Times New Roman"/>
              </a:rPr>
              <a:t>взаимодействия между государственными органами и общественностью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: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проведение конференций, семинаров, круглых столов, тренингов с участием международных экспертов НПО и других заинтересованных лиц с выработкой рекомендаций по реализации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Орхусской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 конвенции.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Участвуют представители НПО, органов прокуратуры, адвокаты, в последнее время стали проявлять интерес и принимать участие медиаторы</a:t>
            </a:r>
            <a:r>
              <a:rPr lang="ru-RU" sz="1500" i="1" dirty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  <a:endParaRPr lang="ru-RU" sz="1500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Итоги: существенные изменения в экологическом законодательстве.</a:t>
            </a:r>
            <a:endParaRPr lang="ru-RU" sz="1500" dirty="0">
              <a:solidFill>
                <a:srgbClr val="0000FF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69" y="5397735"/>
            <a:ext cx="132873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4" y="260648"/>
            <a:ext cx="78517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28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26269" y="2708920"/>
            <a:ext cx="79781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b="1" dirty="0">
                <a:solidFill>
                  <a:srgbClr val="0000FF"/>
                </a:solidFill>
                <a:latin typeface="Times New Roman"/>
                <a:ea typeface="Times New Roman"/>
              </a:rPr>
              <a:t>Формы обучения экологическому законодательству для судей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: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    обучающие программы для магистрантов в Институте правосудия;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обучающие программы на курсах повышения квалификации;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стажировка судей в Верховном Суде;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обучение в учебных центрах областных судов;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наставничество и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менторство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b="1" dirty="0">
                <a:solidFill>
                  <a:srgbClr val="0000FF"/>
                </a:solidFill>
                <a:latin typeface="Times New Roman"/>
                <a:ea typeface="Times New Roman"/>
              </a:rPr>
              <a:t>Вспомогательный учебно-методический материал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: Учебно-практическое пособие по применению судами положений 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Орхусской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 конвенции. 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Сайт Верховного Суда, раздел «Сотрудничество»: страница «Реализация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Орхусской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 конвенции», 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- сайты общественных организаций и </a:t>
            </a:r>
            <a:r>
              <a:rPr lang="ru-RU" sz="1500" dirty="0" err="1">
                <a:solidFill>
                  <a:srgbClr val="0000FF"/>
                </a:solidFill>
                <a:latin typeface="Times New Roman"/>
                <a:ea typeface="Times New Roman"/>
              </a:rPr>
              <a:t>Орхусских</a:t>
            </a: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 центров, необходимой информация, проекты законов, нормативных постановлений.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dirty="0">
                <a:solidFill>
                  <a:srgbClr val="0000FF"/>
                </a:solidFill>
                <a:latin typeface="Times New Roman"/>
                <a:ea typeface="Times New Roman"/>
              </a:rPr>
              <a:t> </a:t>
            </a:r>
          </a:p>
          <a:p>
            <a:pPr indent="450215" algn="just">
              <a:spcAft>
                <a:spcPts val="0"/>
              </a:spcAft>
              <a:tabLst>
                <a:tab pos="-180340" algn="r"/>
              </a:tabLst>
            </a:pPr>
            <a:r>
              <a:rPr lang="ru-RU" sz="1500" b="1" dirty="0">
                <a:solidFill>
                  <a:srgbClr val="0000FF"/>
                </a:solidFill>
                <a:latin typeface="Times New Roman"/>
                <a:ea typeface="Times New Roman"/>
              </a:rPr>
              <a:t> Благодарю за внимание!</a:t>
            </a:r>
            <a:endParaRPr lang="ru-RU" sz="1500" dirty="0">
              <a:solidFill>
                <a:srgbClr val="0000FF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476672"/>
            <a:ext cx="797817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8"/>
            <a:ext cx="13287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54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56084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1580" y="3281100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2014,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сессия совещания Сторон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Орхусской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конвенции (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ЕЭК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Нидерланды).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V/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9L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несоблюдении Казахстаном своих обязательств по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Орхусской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конвенции». К 2018 году Казахстан должен усовершенствовать нормативно-правовую базу по доступу общественности к экологической информации и участию в принятии решений по вопросам охраны окружающей среды. Ежегодные отчеты о принятых мерах необходимо ежегодно представлять в Комитет по соблюдению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Орхусской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конвенции до 2018 года.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7" y="5301207"/>
            <a:ext cx="1387240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836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2" y="260648"/>
            <a:ext cx="784887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2492896"/>
            <a:ext cx="77768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Казахстан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член и активный участник Комиссии по устойчивому развитию ООН; Межгосударственной комиссии по устойчивому развитию стран Центральной Азии; региональной евразийской сети Всемирного совета предпринимателей для устойчивого развития; Межгосударственного Совета по гидрометеорологии СНГ; процессов «Окружающая среда для Европы» и «Окружающая среда и устойчивое развитие для Азии», Программы развития ООН, Всемирного Фонда дикой природы (</a:t>
            </a: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WWF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других организаций.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инициатива Казахстана - Программа партнёрства «Зелёный мост» (</a:t>
            </a: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экономический форум, Астана, 2010; Генеральная Ассамблея ООН, 2011, Конференция ООН по устойчивому развитию «</a:t>
            </a: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Рио+20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Рио-де-Жанейро, 2012).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Казахстан, Россия, Кыргызстан, Беларусь, Монголия, Грузия, Германия, Латвия и Черногория подписали Хартию о программе партнёрства «Зелёный мост».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60 международных договоров Республики Казахстан прямо или косвенно затрагивают сферу охраны окружающей среды.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5550060"/>
            <a:ext cx="1200099" cy="98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3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88032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836712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статьи 4 Конституции Республики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Казахстан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«международные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договоры,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ратифицированные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Республикой,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перед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законами и применяются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кроме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случаев, когда из международного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договора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следует, что для его применения требуется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издание закона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Пункт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статьи 2 Экологического кодекса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приоритете международных договоров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ратифицированных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Республикой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над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положениями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настоящего Кодекса. 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Статья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Закона «О международных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		договорах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Казахстан»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ратификации подлежат международные договоры, выполнение которых требует изменения действующих или принятия новых законов; устанавливающие иные правила, чем предусмотрено законами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некоторые иные. 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3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57225"/>
            <a:ext cx="7488832" cy="2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7" y="2925964"/>
            <a:ext cx="773374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«Казахстан 2030»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«Казахстан должен стать чистой и зеленой страной, со свежим воздухом и прозрачной водой. Промышленные отходы и радиация больше не будут проникать в наши дома и сады. Наши дети и дети наших детей будут жить полноценной жизнью в здоровых условиях».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Съезд судей Казахстана (2013 г.) Президент Республики Казахстан </a:t>
            </a: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Н.Назарбаев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«национальная судебная система должна стать надежной гарантией стабильности в обществе, верховенства права, неуклонного соблюдения интересов общества и государства, защиты прав и свобод </a:t>
            </a: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казахстанцев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5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повышение критерия «Независимость судов» судебной системы на 60 позиций в Глобальном рейтинге </a:t>
            </a: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конкурентноспособности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5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35" algn="just">
              <a:spcAft>
                <a:spcPts val="0"/>
              </a:spcAft>
            </a:pPr>
            <a:r>
              <a:rPr lang="ru-RU" sz="1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Послание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государства от 14.12.2012 «Стратегия «Казахстан-2050»: новый политический курс состоявшегося государства»: вхождение Казахстана в число 30 самых развитых государств мира к 2050 году.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517232"/>
            <a:ext cx="132873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18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2" y="2629193"/>
            <a:ext cx="77768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Послание </a:t>
            </a:r>
            <a:r>
              <a:rPr lang="ru-RU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Казахстана </a:t>
            </a:r>
            <a:r>
              <a:rPr lang="ru-RU" sz="1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Н.Назарбаева</a:t>
            </a:r>
            <a:r>
              <a:rPr lang="ru-RU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«100 конкретных шагов», раздел II «Обеспечение верховенства закона» по реализации 5 институциональных реформ в судебной системе. </a:t>
            </a:r>
          </a:p>
          <a:p>
            <a:pPr indent="449580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Упрощение судопроизводства: переход от 5 судебных инстанций к 3 (первая, апелляционная, кассационная). Создание специализированной судебной коллегии для разрешения споров с участием крупных инвесторов. </a:t>
            </a:r>
          </a:p>
          <a:p>
            <a:pPr indent="449580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Международный совет с участием авторитетных зарубежных судей и юристов при Верховном суде, внедрение лучших международных стандартов, дача консультаций по вопросам совершенствования казахстанского правосудия.</a:t>
            </a:r>
          </a:p>
          <a:p>
            <a:pPr indent="449580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100% аудио,- и видеофиксация всех процессов, система электронного документооборота. </a:t>
            </a:r>
          </a:p>
          <a:p>
            <a:pPr indent="449580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Новый Гражданский процессуальный кодекс.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Подотчетность судей, обжалование гражданами действий судей в Судебном жюри при Верховном суде.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661248"/>
            <a:ext cx="112598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661795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1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732" y="2996952"/>
            <a:ext cx="77047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Статистика, в 2014 - 2015 годах в Казахстане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судами первой инстанции рассмотрены, соответственно, 438 и 486 гражданских дел. Так, на западе республики в связи с нефтедобычей, в основном, рассматриваются дела об аварийных сверхлимитных сжиганиях газа  и разливах нефти, на востоке - загрязнения почвы и воды отходами промышленных объектов, на юге - вырубки саксаула. 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Верховному суду удалось выработать единообразный подход к разрешению споров  в сфере природоохранного законодательства.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95" y="5450003"/>
            <a:ext cx="132873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56084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56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8674" y="3140969"/>
            <a:ext cx="77757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Республики Казахстан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 себя демократическим, светским, правовым и социальным государством, высшими ценностями которого являются человек, его жизнь, права и свободы (пункт 1 статьи 1); каждый имеет право на судебную защиту своих прав и свобод (пункт 2 статьи 13); государство ставит целью охрану окружающей среды, благоприятной для жизни и здоровья человека (пункт 1 статьи 31); граждане Казахстана имеют право на свободу объединений (пункт 1 статьи 23).</a:t>
            </a:r>
          </a:p>
          <a:p>
            <a:pPr indent="450215" algn="just">
              <a:spcAft>
                <a:spcPts val="0"/>
              </a:spcAft>
            </a:pPr>
            <a:r>
              <a:rPr lang="ru-RU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правосудию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Казахстане гарантирован Конституцией, нормами законодательных актов и положениями ратифицированной Парламентом Конвенции о доступе к информации, участию общественности в процессе принятия решений и доступе к правосудию по вопросам, касающимся окружающей среды (</a:t>
            </a: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Орхусская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Конвенция, статья 9).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Юридические лица, экологические общественные объединения, граждане вправе обратиться в суд с заявлением о защите прав и охраняемых законом интересов. Отказ от права на обращение в суд недействителен, если он противоречит закону или нарушает чьи-либо права и охраняемые законом интересы (статья 8 </a:t>
            </a:r>
            <a:r>
              <a:rPr lang="ru-RU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ГПК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548681"/>
            <a:ext cx="7631757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69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89934" y="3212976"/>
            <a:ext cx="75704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Орхусская</a:t>
            </a:r>
            <a:r>
              <a:rPr lang="ru-RU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Конвенция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статья 4: государственные органы должны предоставлять экологическую информацию по просьбе общественности с учетом норм национального законодательства. </a:t>
            </a:r>
          </a:p>
          <a:p>
            <a:pPr indent="450215" algn="just">
              <a:spcAft>
                <a:spcPts val="0"/>
              </a:spcAft>
            </a:pPr>
            <a:r>
              <a:rPr lang="ru-RU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кодекс,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14:  право экологических общественных объединений на получение своевременной, полной и достоверной экологической информации. </a:t>
            </a:r>
          </a:p>
          <a:p>
            <a:pPr indent="450215" algn="just">
              <a:spcAft>
                <a:spcPts val="0"/>
              </a:spcAft>
            </a:pPr>
            <a:r>
              <a:rPr lang="ru-RU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«О государственных секретах» (статья 17), Закон «О доступе к информации» </a:t>
            </a:r>
            <a:r>
              <a:rPr lang="ru-RU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(пункт 4 статьи 6) - сведения о состоянии экологии не подлежат засекречиванию, нет ограничения в доступе к ним.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53" y="5373216"/>
            <a:ext cx="118268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2476"/>
            <a:ext cx="7416999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317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1313</Words>
  <Application>Microsoft Office PowerPoint</Application>
  <PresentationFormat>Экран (4:3)</PresentationFormat>
  <Paragraphs>89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                Бейбут Шермухаметов, судья Верховного Суда РК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Бейбут Шермухаметов, судья Верховного Суда РК</dc:title>
  <dc:creator>КУРАЛОВ ЕЛЬДОС АСЕТУЛЛАЕВИЧ</dc:creator>
  <cp:lastModifiedBy>ВАКАНСИЯ</cp:lastModifiedBy>
  <cp:revision>44</cp:revision>
  <dcterms:created xsi:type="dcterms:W3CDTF">2016-06-07T10:58:28Z</dcterms:created>
  <dcterms:modified xsi:type="dcterms:W3CDTF">2016-06-10T03:32:09Z</dcterms:modified>
</cp:coreProperties>
</file>