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7" r:id="rId2"/>
    <p:sldId id="258" r:id="rId3"/>
    <p:sldId id="259" r:id="rId4"/>
    <p:sldId id="260" r:id="rId5"/>
    <p:sldId id="263" r:id="rId6"/>
    <p:sldId id="262" r:id="rId7"/>
    <p:sldId id="256" r:id="rId8"/>
    <p:sldId id="375" r:id="rId9"/>
    <p:sldId id="264" r:id="rId10"/>
    <p:sldId id="265" r:id="rId11"/>
    <p:sldId id="266" r:id="rId12"/>
    <p:sldId id="267" r:id="rId13"/>
    <p:sldId id="268" r:id="rId14"/>
    <p:sldId id="270" r:id="rId15"/>
    <p:sldId id="368" r:id="rId16"/>
    <p:sldId id="369" r:id="rId17"/>
    <p:sldId id="441" r:id="rId18"/>
    <p:sldId id="269" r:id="rId19"/>
    <p:sldId id="367" r:id="rId20"/>
    <p:sldId id="261" r:id="rId21"/>
    <p:sldId id="403" r:id="rId22"/>
    <p:sldId id="402" r:id="rId23"/>
    <p:sldId id="401" r:id="rId24"/>
    <p:sldId id="275" r:id="rId25"/>
    <p:sldId id="379" r:id="rId26"/>
    <p:sldId id="278" r:id="rId27"/>
    <p:sldId id="271" r:id="rId28"/>
    <p:sldId id="281" r:id="rId29"/>
    <p:sldId id="405" r:id="rId30"/>
    <p:sldId id="284" r:id="rId31"/>
    <p:sldId id="285" r:id="rId32"/>
    <p:sldId id="380" r:id="rId33"/>
    <p:sldId id="287" r:id="rId34"/>
    <p:sldId id="288" r:id="rId35"/>
    <p:sldId id="408" r:id="rId36"/>
    <p:sldId id="280" r:id="rId37"/>
    <p:sldId id="292" r:id="rId38"/>
    <p:sldId id="294" r:id="rId39"/>
    <p:sldId id="295" r:id="rId40"/>
    <p:sldId id="296" r:id="rId41"/>
    <p:sldId id="406" r:id="rId42"/>
    <p:sldId id="407" r:id="rId43"/>
    <p:sldId id="427" r:id="rId44"/>
    <p:sldId id="289" r:id="rId45"/>
    <p:sldId id="299" r:id="rId46"/>
    <p:sldId id="300" r:id="rId47"/>
    <p:sldId id="301" r:id="rId48"/>
    <p:sldId id="399" r:id="rId49"/>
    <p:sldId id="400" r:id="rId50"/>
    <p:sldId id="416" r:id="rId51"/>
    <p:sldId id="417" r:id="rId52"/>
    <p:sldId id="418" r:id="rId53"/>
    <p:sldId id="428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92" r:id="rId63"/>
    <p:sldId id="312" r:id="rId64"/>
    <p:sldId id="313" r:id="rId65"/>
    <p:sldId id="419" r:id="rId66"/>
    <p:sldId id="437" r:id="rId67"/>
    <p:sldId id="316" r:id="rId68"/>
    <p:sldId id="317" r:id="rId69"/>
    <p:sldId id="318" r:id="rId70"/>
    <p:sldId id="319" r:id="rId71"/>
    <p:sldId id="321" r:id="rId72"/>
    <p:sldId id="415" r:id="rId73"/>
    <p:sldId id="366" r:id="rId74"/>
    <p:sldId id="359" r:id="rId75"/>
    <p:sldId id="377" r:id="rId76"/>
    <p:sldId id="433" r:id="rId77"/>
    <p:sldId id="325" r:id="rId78"/>
    <p:sldId id="378" r:id="rId79"/>
    <p:sldId id="326" r:id="rId80"/>
    <p:sldId id="434" r:id="rId81"/>
    <p:sldId id="327" r:id="rId82"/>
    <p:sldId id="328" r:id="rId83"/>
    <p:sldId id="329" r:id="rId84"/>
    <p:sldId id="429" r:id="rId85"/>
    <p:sldId id="430" r:id="rId86"/>
    <p:sldId id="431" r:id="rId87"/>
    <p:sldId id="432" r:id="rId88"/>
    <p:sldId id="421" r:id="rId89"/>
    <p:sldId id="422" r:id="rId90"/>
    <p:sldId id="423" r:id="rId91"/>
    <p:sldId id="337" r:id="rId92"/>
    <p:sldId id="376" r:id="rId93"/>
    <p:sldId id="338" r:id="rId94"/>
    <p:sldId id="339" r:id="rId95"/>
    <p:sldId id="404" r:id="rId96"/>
    <p:sldId id="341" r:id="rId97"/>
    <p:sldId id="342" r:id="rId98"/>
    <p:sldId id="438" r:id="rId99"/>
    <p:sldId id="439" r:id="rId100"/>
    <p:sldId id="440" r:id="rId101"/>
    <p:sldId id="345" r:id="rId102"/>
    <p:sldId id="357" r:id="rId103"/>
    <p:sldId id="435" r:id="rId104"/>
    <p:sldId id="373" r:id="rId105"/>
    <p:sldId id="346" r:id="rId106"/>
    <p:sldId id="347" r:id="rId107"/>
    <p:sldId id="348" r:id="rId108"/>
    <p:sldId id="349" r:id="rId109"/>
    <p:sldId id="424" r:id="rId110"/>
    <p:sldId id="398" r:id="rId111"/>
    <p:sldId id="351" r:id="rId112"/>
    <p:sldId id="436" r:id="rId113"/>
    <p:sldId id="394" r:id="rId114"/>
    <p:sldId id="425" r:id="rId115"/>
    <p:sldId id="426" r:id="rId116"/>
    <p:sldId id="389" r:id="rId117"/>
    <p:sldId id="390" r:id="rId118"/>
    <p:sldId id="391" r:id="rId119"/>
    <p:sldId id="393" r:id="rId1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32D152-7BCB-4225-AECF-CD3424B67A01}">
          <p14:sldIdLst>
            <p14:sldId id="257"/>
            <p14:sldId id="258"/>
            <p14:sldId id="259"/>
            <p14:sldId id="260"/>
            <p14:sldId id="263"/>
            <p14:sldId id="262"/>
            <p14:sldId id="256"/>
            <p14:sldId id="375"/>
            <p14:sldId id="264"/>
            <p14:sldId id="265"/>
            <p14:sldId id="266"/>
            <p14:sldId id="267"/>
            <p14:sldId id="268"/>
            <p14:sldId id="270"/>
            <p14:sldId id="368"/>
            <p14:sldId id="369"/>
            <p14:sldId id="441"/>
            <p14:sldId id="269"/>
            <p14:sldId id="367"/>
            <p14:sldId id="261"/>
            <p14:sldId id="403"/>
            <p14:sldId id="402"/>
            <p14:sldId id="401"/>
            <p14:sldId id="275"/>
            <p14:sldId id="379"/>
            <p14:sldId id="278"/>
            <p14:sldId id="271"/>
            <p14:sldId id="281"/>
            <p14:sldId id="405"/>
            <p14:sldId id="284"/>
            <p14:sldId id="285"/>
            <p14:sldId id="380"/>
            <p14:sldId id="287"/>
            <p14:sldId id="288"/>
            <p14:sldId id="408"/>
            <p14:sldId id="280"/>
          </p14:sldIdLst>
        </p14:section>
        <p14:section name="Раздел без заголовка" id="{4C90D19E-7E8A-4568-8102-A622450F5097}">
          <p14:sldIdLst>
            <p14:sldId id="292"/>
            <p14:sldId id="294"/>
            <p14:sldId id="295"/>
            <p14:sldId id="296"/>
            <p14:sldId id="406"/>
            <p14:sldId id="407"/>
            <p14:sldId id="427"/>
            <p14:sldId id="289"/>
            <p14:sldId id="299"/>
            <p14:sldId id="300"/>
            <p14:sldId id="301"/>
            <p14:sldId id="399"/>
            <p14:sldId id="400"/>
            <p14:sldId id="416"/>
            <p14:sldId id="417"/>
            <p14:sldId id="418"/>
            <p14:sldId id="428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92"/>
            <p14:sldId id="312"/>
            <p14:sldId id="313"/>
            <p14:sldId id="419"/>
            <p14:sldId id="437"/>
            <p14:sldId id="316"/>
            <p14:sldId id="317"/>
            <p14:sldId id="318"/>
            <p14:sldId id="319"/>
            <p14:sldId id="321"/>
            <p14:sldId id="415"/>
            <p14:sldId id="366"/>
            <p14:sldId id="359"/>
            <p14:sldId id="377"/>
            <p14:sldId id="433"/>
            <p14:sldId id="325"/>
            <p14:sldId id="378"/>
            <p14:sldId id="326"/>
            <p14:sldId id="434"/>
            <p14:sldId id="327"/>
            <p14:sldId id="328"/>
            <p14:sldId id="329"/>
            <p14:sldId id="429"/>
            <p14:sldId id="430"/>
            <p14:sldId id="431"/>
            <p14:sldId id="432"/>
            <p14:sldId id="421"/>
            <p14:sldId id="422"/>
            <p14:sldId id="423"/>
            <p14:sldId id="337"/>
            <p14:sldId id="376"/>
            <p14:sldId id="338"/>
            <p14:sldId id="339"/>
            <p14:sldId id="404"/>
            <p14:sldId id="341"/>
            <p14:sldId id="342"/>
            <p14:sldId id="438"/>
            <p14:sldId id="439"/>
            <p14:sldId id="440"/>
            <p14:sldId id="345"/>
            <p14:sldId id="357"/>
            <p14:sldId id="435"/>
            <p14:sldId id="373"/>
            <p14:sldId id="346"/>
            <p14:sldId id="347"/>
            <p14:sldId id="348"/>
            <p14:sldId id="349"/>
            <p14:sldId id="424"/>
            <p14:sldId id="398"/>
            <p14:sldId id="351"/>
            <p14:sldId id="436"/>
            <p14:sldId id="394"/>
            <p14:sldId id="425"/>
            <p14:sldId id="426"/>
            <p14:sldId id="389"/>
            <p14:sldId id="390"/>
            <p14:sldId id="391"/>
            <p14:sldId id="3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045" userDrawn="1">
          <p15:clr>
            <a:srgbClr val="A4A3A4"/>
          </p15:clr>
        </p15:guide>
        <p15:guide id="2" pos="801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pos="7083" userDrawn="1">
          <p15:clr>
            <a:srgbClr val="A4A3A4"/>
          </p15:clr>
        </p15:guide>
        <p15:guide id="5" orient="horz" pos="2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7A7"/>
    <a:srgbClr val="F47D70"/>
    <a:srgbClr val="25A466"/>
    <a:srgbClr val="1B4FA2"/>
    <a:srgbClr val="E0E0E0"/>
    <a:srgbClr val="DFDFDF"/>
    <a:srgbClr val="041932"/>
    <a:srgbClr val="F06251"/>
    <a:srgbClr val="E9E9E8"/>
    <a:srgbClr val="59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056" y="-186"/>
      </p:cViewPr>
      <p:guideLst>
        <p:guide orient="horz" pos="3045"/>
        <p:guide orient="horz" pos="2296"/>
        <p:guide pos="801"/>
        <p:guide pos="3940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45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15-4193-81A9-63967F5B654F}"/>
              </c:ext>
            </c:extLst>
          </c:dPt>
          <c:dPt>
            <c:idx val="1"/>
            <c:bubble3D val="0"/>
            <c:spPr>
              <a:solidFill>
                <a:srgbClr val="25A4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115-4193-81A9-63967F5B654F}"/>
              </c:ext>
            </c:extLst>
          </c:dPt>
          <c:dPt>
            <c:idx val="2"/>
            <c:bubble3D val="0"/>
            <c:spPr>
              <a:solidFill>
                <a:srgbClr val="F0625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15-4193-81A9-63967F5B65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75-4566-A907-99285F9E938C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28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15-4193-81A9-63967F5B6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69704326772895E-2"/>
          <c:y val="0.15108156157267577"/>
          <c:w val="0.96246059134645423"/>
          <c:h val="0.711551857457256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47D70"/>
            </a:solidFill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9</c:v>
                </c:pt>
                <c:pt idx="2">
                  <c:v>10.8</c:v>
                </c:pt>
                <c:pt idx="3">
                  <c:v>9.1999999999999993</c:v>
                </c:pt>
                <c:pt idx="4">
                  <c:v>12.6</c:v>
                </c:pt>
                <c:pt idx="5">
                  <c:v>15.2</c:v>
                </c:pt>
                <c:pt idx="6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918720"/>
        <c:axId val="373920512"/>
      </c:barChart>
      <c:catAx>
        <c:axId val="3739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73920512"/>
        <c:crosses val="autoZero"/>
        <c:auto val="1"/>
        <c:lblAlgn val="ctr"/>
        <c:lblOffset val="100"/>
        <c:noMultiLvlLbl val="0"/>
      </c:catAx>
      <c:valAx>
        <c:axId val="373920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391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206802274715662E-2"/>
          <c:y val="5.0218801819146071E-2"/>
          <c:w val="0.94163954701025709"/>
          <c:h val="0.83274919431018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1.3888888888888889E-3"/>
                  <c:y val="-2.23961006096324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4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20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C0-438F-A3CD-6728355D589D}"/>
                </c:ext>
              </c:extLst>
            </c:dLbl>
            <c:dLbl>
              <c:idx val="1"/>
              <c:layout>
                <c:manualLayout>
                  <c:x val="2.7777777777777779E-3"/>
                  <c:y val="-3.079463833824460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39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0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C0-438F-A3CD-6728355D589D}"/>
                </c:ext>
              </c:extLst>
            </c:dLbl>
            <c:dLbl>
              <c:idx val="2"/>
              <c:layout>
                <c:manualLayout>
                  <c:x val="0"/>
                  <c:y val="-2.799512576204055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38</a:t>
                    </a:r>
                    <a:r>
                      <a:rPr lang="ru-RU" sz="1000" dirty="0" smtClean="0"/>
                      <a:t>9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C0-438F-A3CD-6728355D589D}"/>
                </c:ext>
              </c:extLst>
            </c:dLbl>
            <c:dLbl>
              <c:idx val="3"/>
              <c:layout>
                <c:manualLayout>
                  <c:x val="1.4820948932844997E-3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43</a:t>
                    </a:r>
                    <a:r>
                      <a:rPr lang="ru-RU" sz="1000" dirty="0" smtClean="0"/>
                      <a:t>1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C0-438F-A3CD-6728355D589D}"/>
                </c:ext>
              </c:extLst>
            </c:dLbl>
            <c:dLbl>
              <c:idx val="4"/>
              <c:layout>
                <c:manualLayout>
                  <c:x val="2.9639563857984034E-3"/>
                  <c:y val="-1.959658803342838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434</a:t>
                    </a:r>
                    <a:r>
                      <a:rPr lang="ru-RU" sz="1000" dirty="0" smtClean="0"/>
                      <a:t>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C0-438F-A3CD-6728355D589D}"/>
                </c:ext>
              </c:extLst>
            </c:dLbl>
            <c:dLbl>
              <c:idx val="5"/>
              <c:layout>
                <c:manualLayout>
                  <c:x val="4.446284679853499E-3"/>
                  <c:y val="1.6797075457224329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42</a:t>
                    </a:r>
                    <a:r>
                      <a:rPr lang="ru-RU" sz="1000" dirty="0" smtClean="0"/>
                      <a:t>4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C0-438F-A3CD-6728355D589D}"/>
                </c:ext>
              </c:extLst>
            </c:dLbl>
            <c:dLbl>
              <c:idx val="6"/>
              <c:layout>
                <c:manualLayout>
                  <c:x val="-1.4820948932844997E-3"/>
                  <c:y val="-2.519561318583649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42</a:t>
                    </a:r>
                    <a:r>
                      <a:rPr lang="ru-RU" sz="1000" dirty="0" smtClean="0"/>
                      <a:t>9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C0-438F-A3CD-6728355D589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00" dirty="0" smtClean="0"/>
                      <a:t>52</a:t>
                    </a:r>
                    <a:r>
                      <a:rPr lang="ru-RU" sz="1000" dirty="0" smtClean="0"/>
                      <a:t>3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C0-438F-A3CD-6728355D589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000" dirty="0" smtClean="0"/>
                      <a:t>55</a:t>
                    </a:r>
                    <a:r>
                      <a:rPr lang="ru-RU" sz="1000" dirty="0" smtClean="0"/>
                      <a:t>4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C0-438F-A3CD-6728355D589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5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50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C0-438F-A3CD-6728355D589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582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C0-438F-A3CD-6728355D589D}"/>
                </c:ext>
              </c:extLst>
            </c:dLbl>
            <c:dLbl>
              <c:idx val="11"/>
              <c:layout>
                <c:manualLayout>
                  <c:x val="2.9641897865689995E-3"/>
                  <c:y val="-1.399756288102027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600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C0-438F-A3CD-6728355D589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663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C0-438F-A3CD-6728355D589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765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C0-438F-A3CD-6728355D589D}"/>
                </c:ext>
              </c:extLst>
            </c:dLbl>
            <c:dLbl>
              <c:idx val="14"/>
              <c:layout>
                <c:manualLayout>
                  <c:x val="-2.7777777777777779E-3"/>
                  <c:y val="-1.679707545722430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73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1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C0-438F-A3CD-6728355D589D}"/>
                </c:ext>
              </c:extLst>
            </c:dLbl>
            <c:dLbl>
              <c:idx val="15"/>
              <c:layout>
                <c:manualLayout>
                  <c:x val="0"/>
                  <c:y val="-4.1992688643060827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8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10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C0-438F-A3CD-6728355D589D}"/>
                </c:ext>
              </c:extLst>
            </c:dLbl>
            <c:dLbl>
              <c:idx val="16"/>
              <c:layout>
                <c:manualLayout>
                  <c:x val="0"/>
                  <c:y val="-1.959658803342838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943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C0-438F-A3CD-6728355D589D}"/>
                </c:ext>
              </c:extLst>
            </c:dLbl>
            <c:dLbl>
              <c:idx val="17"/>
              <c:layout>
                <c:manualLayout>
                  <c:x val="4.2598425196850396E-3"/>
                  <c:y val="-3.0794638338244602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 Narrow" pitchFamily="34" charset="0"/>
                      </a:rPr>
                      <a:t>92</a:t>
                    </a:r>
                    <a:r>
                      <a:rPr lang="ru-RU" sz="1000" dirty="0" smtClean="0">
                        <a:latin typeface="Arial Narrow" pitchFamily="34" charset="0"/>
                      </a:rPr>
                      <a:t>9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C0-438F-A3CD-6728355D589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ru-RU" sz="1000" dirty="0" smtClean="0">
                        <a:latin typeface="Arial Narrow" pitchFamily="34" charset="0"/>
                      </a:rPr>
                      <a:t>700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C0-438F-A3CD-6728355D589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1000" dirty="0" smtClean="0"/>
                      <a:t>500</a:t>
                    </a:r>
                    <a:r>
                      <a:rPr lang="ru-RU" sz="1000" dirty="0" smtClean="0"/>
                      <a:t> тыс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C0-438F-A3CD-6728355D58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 Narrow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movingAvg"/>
            <c:period val="2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forward val="2"/>
            <c:dispRSqr val="0"/>
            <c:dispEq val="0"/>
          </c:trendline>
          <c:cat>
            <c:numRef>
              <c:f>Лист1!$A$2:$A$23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Лист1!$B$2:$B$23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DC0-438F-A3CD-6728355D58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>
              <a:gsLst>
                <a:gs pos="80000">
                  <a:srgbClr val="F69C93"/>
                </a:gs>
                <a:gs pos="0">
                  <a:srgbClr val="F47D70"/>
                </a:gs>
                <a:gs pos="100000">
                  <a:sysClr val="window" lastClr="FFFFFF"/>
                </a:gs>
              </a:gsLst>
              <a:lin ang="5400000" scaled="1"/>
            </a:gradFill>
          </c:spPr>
          <c:invertIfNegative val="0"/>
          <c:dLbls>
            <c:dLbl>
              <c:idx val="0"/>
              <c:layout>
                <c:manualLayout>
                  <c:x val="-1.1564216926560915E-4"/>
                  <c:y val="-8.5821520741775504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1B4FA2"/>
                        </a:solidFill>
                        <a:latin typeface="Arial" pitchFamily="34" charset="0"/>
                        <a:cs typeface="Arial" pitchFamily="34" charset="0"/>
                      </a:rPr>
                      <a:t>27</a:t>
                    </a:r>
                    <a:endParaRPr lang="en-US" dirty="0">
                      <a:solidFill>
                        <a:srgbClr val="1B4FA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DC0-438F-A3CD-6728355D589D}"/>
                </c:ext>
              </c:extLst>
            </c:dLbl>
            <c:dLbl>
              <c:idx val="1"/>
              <c:layout>
                <c:manualLayout>
                  <c:x val="2.9793825982621092E-3"/>
                  <c:y val="-1.1689856712962613E-2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1B4FA2"/>
                        </a:solidFill>
                        <a:latin typeface="Arial" pitchFamily="34" charset="0"/>
                        <a:cs typeface="Arial" pitchFamily="34" charset="0"/>
                      </a:rPr>
                      <a:t>30</a:t>
                    </a:r>
                    <a:endParaRPr lang="en-US" dirty="0">
                      <a:solidFill>
                        <a:srgbClr val="1B4FA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2DC0-438F-A3CD-6728355D589D}"/>
                </c:ext>
              </c:extLst>
            </c:dLbl>
            <c:dLbl>
              <c:idx val="2"/>
              <c:layout>
                <c:manualLayout>
                  <c:x val="1.2732811479139702E-3"/>
                  <c:y val="-8.857394715705541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1B4FA2"/>
                        </a:solidFill>
                        <a:latin typeface="Arial" pitchFamily="34" charset="0"/>
                        <a:cs typeface="Arial" pitchFamily="34" charset="0"/>
                      </a:rPr>
                      <a:t>34</a:t>
                    </a:r>
                    <a:endParaRPr lang="en-US" dirty="0">
                      <a:solidFill>
                        <a:srgbClr val="1B4FA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2DC0-438F-A3CD-6728355D589D}"/>
                </c:ext>
              </c:extLst>
            </c:dLbl>
            <c:dLbl>
              <c:idx val="3"/>
              <c:layout>
                <c:manualLayout>
                  <c:x val="1.2896591776281425E-3"/>
                  <c:y val="-2.0422594210843605E-2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1B4FA2"/>
                        </a:solidFill>
                        <a:latin typeface="Arial" pitchFamily="34" charset="0"/>
                        <a:cs typeface="Arial" pitchFamily="34" charset="0"/>
                      </a:rPr>
                      <a:t>36</a:t>
                    </a:r>
                    <a:endParaRPr lang="en-US" dirty="0">
                      <a:solidFill>
                        <a:srgbClr val="1B4FA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2DC0-438F-A3CD-6728355D589D}"/>
                </c:ext>
              </c:extLst>
            </c:dLbl>
            <c:dLbl>
              <c:idx val="4"/>
              <c:layout>
                <c:manualLayout>
                  <c:x val="-6.6839236847938922E-4"/>
                  <c:y val="-5.1531566281930175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1B4FA2"/>
                        </a:solidFill>
                        <a:latin typeface="Arial" pitchFamily="34" charset="0"/>
                        <a:cs typeface="Arial" pitchFamily="34" charset="0"/>
                      </a:rPr>
                      <a:t>54</a:t>
                    </a:r>
                    <a:endParaRPr lang="en-US" dirty="0">
                      <a:solidFill>
                        <a:srgbClr val="1B4FA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2DC0-438F-A3CD-6728355D589D}"/>
                </c:ext>
              </c:extLst>
            </c:dLbl>
            <c:dLbl>
              <c:idx val="5"/>
              <c:layout>
                <c:manualLayout>
                  <c:x val="4.5280470980462123E-4"/>
                  <c:y val="-6.8774950609972524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1B4FA2"/>
                        </a:solidFill>
                        <a:latin typeface="Arial" pitchFamily="34" charset="0"/>
                        <a:cs typeface="Arial" pitchFamily="34" charset="0"/>
                      </a:rPr>
                      <a:t>57</a:t>
                    </a:r>
                    <a:endParaRPr lang="en-US" dirty="0">
                      <a:solidFill>
                        <a:srgbClr val="1B4FA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2DC0-438F-A3CD-6728355D589D}"/>
                </c:ext>
              </c:extLst>
            </c:dLbl>
            <c:dLbl>
              <c:idx val="6"/>
              <c:layout>
                <c:manualLayout>
                  <c:x val="7.3698844169408815E-4"/>
                  <c:y val="-4.2746629116950574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1B4FA2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ru-RU" sz="3600" b="1" dirty="0" smtClean="0">
                        <a:solidFill>
                          <a:srgbClr val="1B4FA2"/>
                        </a:solidFill>
                        <a:latin typeface="Arial" pitchFamily="34" charset="0"/>
                        <a:cs typeface="Arial" pitchFamily="34" charset="0"/>
                      </a:rPr>
                      <a:t>7</a:t>
                    </a:r>
                    <a:endParaRPr lang="en-US" dirty="0">
                      <a:solidFill>
                        <a:srgbClr val="1B4FA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2DC0-438F-A3CD-6728355D589D}"/>
                </c:ext>
              </c:extLst>
            </c:dLbl>
            <c:dLbl>
              <c:idx val="7"/>
              <c:layout>
                <c:manualLayout>
                  <c:x val="1.2897698399910761E-3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43</a:t>
                    </a:r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DC0-438F-A3CD-6728355D589D}"/>
                </c:ext>
              </c:extLst>
            </c:dLbl>
            <c:dLbl>
              <c:idx val="8"/>
              <c:layout>
                <c:manualLayout>
                  <c:x val="2.6951818492477616E-3"/>
                  <c:y val="5.5990251524081101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DC0-438F-A3CD-6728355D589D}"/>
                </c:ext>
              </c:extLst>
            </c:dLbl>
            <c:dLbl>
              <c:idx val="9"/>
              <c:layout>
                <c:manualLayout>
                  <c:x val="5.5060058677611325E-3"/>
                  <c:y val="-2.799512576204055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47</a:t>
                    </a:r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DC0-438F-A3CD-6728355D589D}"/>
                </c:ext>
              </c:extLst>
            </c:dLbl>
            <c:dLbl>
              <c:idx val="10"/>
              <c:layout>
                <c:manualLayout>
                  <c:x val="2.6620938027306158E-3"/>
                  <c:y val="-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484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DC0-438F-A3CD-6728355D589D}"/>
                </c:ext>
              </c:extLst>
            </c:dLbl>
            <c:dLbl>
              <c:idx val="11"/>
              <c:layout>
                <c:manualLayout>
                  <c:x val="4.0675058119873011E-3"/>
                  <c:y val="-5.5990251524080589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506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DC0-438F-A3CD-6728355D589D}"/>
                </c:ext>
              </c:extLst>
            </c:dLbl>
            <c:dLbl>
              <c:idx val="12"/>
              <c:layout>
                <c:manualLayout>
                  <c:x val="4.0841051664273409E-3"/>
                  <c:y val="5.598804718346991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55</a:t>
                    </a:r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DC0-438F-A3CD-6728355D589D}"/>
                </c:ext>
              </c:extLst>
            </c:dLbl>
            <c:dLbl>
              <c:idx val="13"/>
              <c:layout>
                <c:manualLayout>
                  <c:x val="4.0841051664273409E-3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66</a:t>
                    </a:r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DC0-438F-A3CD-6728355D589D}"/>
                </c:ext>
              </c:extLst>
            </c:dLbl>
            <c:dLbl>
              <c:idx val="14"/>
              <c:layout>
                <c:manualLayout>
                  <c:x val="2.6786931571706556E-3"/>
                  <c:y val="-1.119805030481622E-2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68</a:t>
                    </a:r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DC0-438F-A3CD-6728355D589D}"/>
                </c:ext>
              </c:extLst>
            </c:dLbl>
            <c:dLbl>
              <c:idx val="15"/>
              <c:layout>
                <c:manualLayout>
                  <c:x val="2.6786931571707584E-3"/>
                  <c:y val="-2.2043406111842951E-7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76</a:t>
                    </a:r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DC0-438F-A3CD-6728355D589D}"/>
                </c:ext>
              </c:extLst>
            </c:dLbl>
            <c:dLbl>
              <c:idx val="16"/>
              <c:layout>
                <c:manualLayout>
                  <c:x val="2.6783611700819578E-3"/>
                  <c:y val="-2.799512576204055E-3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90</a:t>
                    </a:r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DC0-438F-A3CD-6728355D589D}"/>
                </c:ext>
              </c:extLst>
            </c:dLbl>
            <c:dLbl>
              <c:idx val="17"/>
              <c:layout>
                <c:manualLayout>
                  <c:x val="5.48929585095826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871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DC0-438F-A3CD-6728355D589D}"/>
                </c:ext>
              </c:extLst>
            </c:dLbl>
            <c:dLbl>
              <c:idx val="18"/>
              <c:layout>
                <c:manualLayout>
                  <c:x val="2.678582494807721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63</a:t>
                    </a:r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DC0-438F-A3CD-6728355D589D}"/>
                </c:ext>
              </c:extLst>
            </c:dLbl>
            <c:dLbl>
              <c:idx val="19"/>
              <c:layout>
                <c:manualLayout>
                  <c:x val="-1.4278764689322056E-3"/>
                  <c:y val="-5.5990251524081101E-3"/>
                </c:manualLayout>
              </c:layout>
              <c:tx>
                <c:rich>
                  <a:bodyPr/>
                  <a:lstStyle/>
                  <a:p>
                    <a:r>
                      <a:rPr lang="ru-RU" sz="3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398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DC0-438F-A3CD-6728355D58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1B4FA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Лист1!$C$2:$C$23</c:f>
              <c:numCache>
                <c:formatCode>General</c:formatCode>
                <c:ptCount val="7"/>
                <c:pt idx="0">
                  <c:v>27.1</c:v>
                </c:pt>
                <c:pt idx="1">
                  <c:v>30.5</c:v>
                </c:pt>
                <c:pt idx="2">
                  <c:v>34.299999999999997</c:v>
                </c:pt>
                <c:pt idx="3">
                  <c:v>36.200000000000003</c:v>
                </c:pt>
                <c:pt idx="4">
                  <c:v>54.5</c:v>
                </c:pt>
                <c:pt idx="5">
                  <c:v>57.5</c:v>
                </c:pt>
                <c:pt idx="6">
                  <c:v>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2DC0-438F-A3CD-6728355D58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8807552"/>
        <c:axId val="288854400"/>
      </c:barChart>
      <c:catAx>
        <c:axId val="28880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8854400"/>
        <c:crosses val="autoZero"/>
        <c:auto val="1"/>
        <c:lblAlgn val="ctr"/>
        <c:lblOffset val="100"/>
        <c:noMultiLvlLbl val="0"/>
      </c:catAx>
      <c:valAx>
        <c:axId val="288854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880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60630575587488"/>
          <c:y val="0"/>
          <c:w val="0.63432965291561005"/>
          <c:h val="0.951494369249721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47D7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8F-4FE6-9794-61173B46A4AE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8F-4FE6-9794-61173B46A4A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8F-4FE6-9794-61173B46A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64667818234954E-2"/>
          <c:y val="0"/>
          <c:w val="0.92933421979711273"/>
          <c:h val="0.969016480000054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rgbClr val="1B4F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E1-4ACF-BB0F-624162291F40}"/>
              </c:ext>
            </c:extLst>
          </c:dPt>
          <c:dPt>
            <c:idx val="1"/>
            <c:bubble3D val="0"/>
            <c:explosion val="0"/>
            <c:spPr>
              <a:solidFill>
                <a:srgbClr val="F47D7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E1-4ACF-BB0F-624162291F40}"/>
              </c:ext>
            </c:extLst>
          </c:dPt>
          <c:dLbls>
            <c:dLbl>
              <c:idx val="0"/>
              <c:layout>
                <c:manualLayout>
                  <c:x val="0.12000437273330945"/>
                  <c:y val="1.1713568921563609E-2"/>
                </c:manualLayout>
              </c:layout>
              <c:tx>
                <c:rich>
                  <a:bodyPr/>
                  <a:lstStyle/>
                  <a:p>
                    <a:pPr>
                      <a:defRPr sz="4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3</a:t>
                    </a:r>
                    <a:r>
                      <a:rPr lang="ru-RU" b="1" dirty="0" smtClean="0"/>
                      <a:t>92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E1-4ACF-BB0F-624162291F40}"/>
                </c:ext>
              </c:extLst>
            </c:dLbl>
            <c:dLbl>
              <c:idx val="1"/>
              <c:layout>
                <c:manualLayout>
                  <c:x val="-0.1808960913747274"/>
                  <c:y val="-1.4318530949854039E-2"/>
                </c:manualLayout>
              </c:layout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b="1" dirty="0" smtClean="0"/>
                      <a:t>74</a:t>
                    </a:r>
                    <a:endParaRPr lang="en-US" b="1" dirty="0" smtClean="0"/>
                  </a:p>
                  <a:p>
                    <a:pPr>
                      <a:defRPr sz="3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800" b="1" dirty="0" smtClean="0"/>
                      <a:t> </a:t>
                    </a:r>
                  </a:p>
                  <a:p>
                    <a:pPr>
                      <a:defRPr sz="3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 b="1" dirty="0" smtClean="0"/>
                      <a:t>(</a:t>
                    </a:r>
                    <a:r>
                      <a:rPr lang="ru-RU" sz="2000" b="1" dirty="0" smtClean="0"/>
                      <a:t>19</a:t>
                    </a:r>
                    <a:r>
                      <a:rPr lang="en-US" sz="2000" b="1" dirty="0" smtClean="0"/>
                      <a:t>%)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E1-4ACF-BB0F-624162291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Райсуды</c:v>
                </c:pt>
                <c:pt idx="1">
                  <c:v>Вакансии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392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E1-4ACF-BB0F-62416229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27832-6599-410A-8DBA-90C7CEA2CB0F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02166-F23D-49ED-8E59-87F248C4D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8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02166-F23D-49ED-8E59-87F248C4DE9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2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02166-F23D-49ED-8E59-87F248C4DE9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0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02166-F23D-49ED-8E59-87F248C4DE9C}" type="slidenum">
              <a:rPr lang="ru-RU" smtClean="0"/>
              <a:t>118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0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3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5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49472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8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1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2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7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6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9F13-B60B-4286-B248-E901E955A2A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B93C-B243-44AE-ABF1-92D50F64B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92.png"/><Relationship Id="rId4" Type="http://schemas.microsoft.com/office/2007/relationships/hdphoto" Target="../media/hdphoto2.wdp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6.png"/><Relationship Id="rId7" Type="http://schemas.openxmlformats.org/officeDocument/2006/relationships/image" Target="../media/image19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5" Type="http://schemas.microsoft.com/office/2007/relationships/hdphoto" Target="../media/hdphoto3.wdp"/><Relationship Id="rId4" Type="http://schemas.openxmlformats.org/officeDocument/2006/relationships/image" Target="../media/image19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34.png"/><Relationship Id="rId9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34.png"/><Relationship Id="rId9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34.png"/><Relationship Id="rId9" Type="http://schemas.openxmlformats.org/officeDocument/2006/relationships/image" Target="../media/image65.png"/><Relationship Id="rId1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34.png"/><Relationship Id="rId9" Type="http://schemas.openxmlformats.org/officeDocument/2006/relationships/image" Target="../media/image74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sud.gov.kz/rus/massmedia/zhakip-asanov-sudeyskie-oshibki-ne-dolzhny-ostavatsya-beznakazannymi-gmuhanbetzhanov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sud.gov.kz/rus/massmedia/reformy-v-deystvii-grahmetova-kazahstanskaya-pravda-12062019-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ud.gov.kz/rus/massmedia/predsedatel-verhovnogo-suda-zhakip-asanov-menyaya-sud-my-menyaem-obshchestvo-grahmetova" TargetMode="External"/><Relationship Id="rId11" Type="http://schemas.openxmlformats.org/officeDocument/2006/relationships/image" Target="../media/image80.png"/><Relationship Id="rId5" Type="http://schemas.openxmlformats.org/officeDocument/2006/relationships/hyperlink" Target="http://sud.gov.kz/rus/massmedia/sudebnaya-sistema-rk-sem-kamney-pravosudiya-szagipova-liter-23082019-g" TargetMode="External"/><Relationship Id="rId10" Type="http://schemas.openxmlformats.org/officeDocument/2006/relationships/image" Target="../media/image79.png"/><Relationship Id="rId4" Type="http://schemas.openxmlformats.org/officeDocument/2006/relationships/hyperlink" Target="http://sud.gov.kz/rus/massmedia/pravosudie-v-detalyah-iberzhanova-kazahstanskaya-pravda-13112019-g" TargetMode="External"/><Relationship Id="rId9" Type="http://schemas.openxmlformats.org/officeDocument/2006/relationships/hyperlink" Target="http://sud.gov.kz/rus/massmedia/idealnyy-sud-elevkovich-kazahstanskaya-pravda-03082018-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8.png"/><Relationship Id="rId3" Type="http://schemas.openxmlformats.org/officeDocument/2006/relationships/image" Target="../media/image82.png"/><Relationship Id="rId7" Type="http://schemas.openxmlformats.org/officeDocument/2006/relationships/image" Target="../media/image103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11" Type="http://schemas.openxmlformats.org/officeDocument/2006/relationships/image" Target="../media/image106.png"/><Relationship Id="rId5" Type="http://schemas.openxmlformats.org/officeDocument/2006/relationships/image" Target="../media/image84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83.png"/><Relationship Id="rId9" Type="http://schemas.openxmlformats.org/officeDocument/2006/relationships/image" Target="../media/image89.png"/><Relationship Id="rId14" Type="http://schemas.openxmlformats.org/officeDocument/2006/relationships/image" Target="../media/image10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6.png"/><Relationship Id="rId7" Type="http://schemas.openxmlformats.org/officeDocument/2006/relationships/image" Target="../media/image1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jpg"/><Relationship Id="rId11" Type="http://schemas.openxmlformats.org/officeDocument/2006/relationships/image" Target="../media/image119.jpe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4.png"/><Relationship Id="rId9" Type="http://schemas.openxmlformats.org/officeDocument/2006/relationships/image" Target="../media/image11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6.png"/><Relationship Id="rId7" Type="http://schemas.openxmlformats.org/officeDocument/2006/relationships/image" Target="../media/image1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microsoft.com/office/2007/relationships/hdphoto" Target="../media/hdphoto1.wdp"/><Relationship Id="rId4" Type="http://schemas.openxmlformats.org/officeDocument/2006/relationships/image" Target="../media/image1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ud.gov.kz/rus/kategoriya/materialy-v-sm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82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84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83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26" Type="http://schemas.openxmlformats.org/officeDocument/2006/relationships/image" Target="../media/image169.png"/><Relationship Id="rId3" Type="http://schemas.openxmlformats.org/officeDocument/2006/relationships/image" Target="../media/image82.png"/><Relationship Id="rId21" Type="http://schemas.openxmlformats.org/officeDocument/2006/relationships/image" Target="../media/image164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5" Type="http://schemas.openxmlformats.org/officeDocument/2006/relationships/image" Target="../media/image16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24" Type="http://schemas.openxmlformats.org/officeDocument/2006/relationships/image" Target="../media/image167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23" Type="http://schemas.openxmlformats.org/officeDocument/2006/relationships/image" Target="../media/image166.png"/><Relationship Id="rId28" Type="http://schemas.openxmlformats.org/officeDocument/2006/relationships/image" Target="../media/image171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Relationship Id="rId22" Type="http://schemas.openxmlformats.org/officeDocument/2006/relationships/image" Target="../media/image165.png"/><Relationship Id="rId27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79.png"/><Relationship Id="rId3" Type="http://schemas.openxmlformats.org/officeDocument/2006/relationships/image" Target="../media/image82.png"/><Relationship Id="rId7" Type="http://schemas.openxmlformats.org/officeDocument/2006/relationships/image" Target="../media/image174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3.png"/><Relationship Id="rId11" Type="http://schemas.openxmlformats.org/officeDocument/2006/relationships/image" Target="../media/image177.png"/><Relationship Id="rId5" Type="http://schemas.openxmlformats.org/officeDocument/2006/relationships/image" Target="../media/image84.png"/><Relationship Id="rId15" Type="http://schemas.openxmlformats.org/officeDocument/2006/relationships/image" Target="../media/image181.png"/><Relationship Id="rId10" Type="http://schemas.openxmlformats.org/officeDocument/2006/relationships/image" Target="../media/image134.png"/><Relationship Id="rId4" Type="http://schemas.openxmlformats.org/officeDocument/2006/relationships/image" Target="../media/image83.png"/><Relationship Id="rId9" Type="http://schemas.openxmlformats.org/officeDocument/2006/relationships/image" Target="../media/image176.png"/><Relationship Id="rId14" Type="http://schemas.openxmlformats.org/officeDocument/2006/relationships/image" Target="../media/image18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260" name="Рисунок 2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sp>
        <p:nvSpPr>
          <p:cNvPr id="261" name="Прямоугольник 260"/>
          <p:cNvSpPr/>
          <p:nvPr/>
        </p:nvSpPr>
        <p:spPr>
          <a:xfrm>
            <a:off x="2448079" y="2892450"/>
            <a:ext cx="7295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ПРАВОСУДИЕ КАЗАХСТАНА</a:t>
            </a:r>
            <a:endParaRPr lang="ru-RU" sz="4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546466" y="241465"/>
            <a:ext cx="3099069" cy="282891"/>
            <a:chOff x="4741025" y="241465"/>
            <a:chExt cx="3099069" cy="282891"/>
          </a:xfrm>
        </p:grpSpPr>
        <p:sp>
          <p:nvSpPr>
            <p:cNvPr id="262" name="Прямоугольник 261"/>
            <p:cNvSpPr/>
            <p:nvPr/>
          </p:nvSpPr>
          <p:spPr>
            <a:xfrm>
              <a:off x="5295358" y="247357"/>
              <a:ext cx="25447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ВЕРХОВНЫЙ СУД КАЗАХСТАНА</a:t>
              </a:r>
              <a:endPara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3" name="Рисунок 262"/>
            <p:cNvPicPr>
              <a:picLocks noChangeAspect="1"/>
            </p:cNvPicPr>
            <p:nvPr/>
          </p:nvPicPr>
          <p:blipFill rotWithShape="1"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30"/>
            <a:stretch/>
          </p:blipFill>
          <p:spPr>
            <a:xfrm>
              <a:off x="4741025" y="241465"/>
              <a:ext cx="554333" cy="278006"/>
            </a:xfrm>
            <a:prstGeom prst="rect">
              <a:avLst/>
            </a:prstGeom>
          </p:spPr>
        </p:pic>
      </p:grpSp>
      <p:sp>
        <p:nvSpPr>
          <p:cNvPr id="264" name="Прямоугольник 263"/>
          <p:cNvSpPr/>
          <p:nvPr/>
        </p:nvSpPr>
        <p:spPr>
          <a:xfrm>
            <a:off x="4031525" y="3650677"/>
            <a:ext cx="412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РЕАЛИИ, ТРЕНДЫ, ПЕРСПЕКТИВЫ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5308541" y="6249181"/>
            <a:ext cx="1411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ИЮЛЬ, 2021 ГОД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12788" y="1082248"/>
            <a:ext cx="4966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23 ПРИНЯТЫХ </a:t>
            </a:r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ЗАКОНОВ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500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847472" y="2118950"/>
            <a:ext cx="8497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УЖЕСТОЧИЛИ ОТБОР И СОЗДАЛИ СИСТЕМУ ОЦЕНКИ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СУДЕЙ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РЕОРГАНИЗОВАЛИ ОРГАНЫ СУДЕЙСКОГО САМОУПРАВЛЕНИЯ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ОГРАНИЧИЛИ СРОКИ ДЛЯ ПРЕДСЕДАТЕЛЕЙ СУДОВ И КОЛЛЕГИЙ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СУДЕБНОЕ ЖЮРИ И КОМИССИЮ ПО РЕЗЕРВУ ИЗ ВС ПЕРЕДАЛИ ВСС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СОЗДАЛИ КОМИССИЮ ПО КАЧЕСТВУ ПРАВОСУДИЯ ПРИ ВС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СОЗДАНЫ СЛЕДСТВЕННЫЕ СУДЫ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СНИЗИЛИ БЮРОКРАТИЮ В АДМСУДОПРОИЗВОДСТВЕ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95425" y="1847850"/>
            <a:ext cx="9353550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69874" y="1062831"/>
            <a:ext cx="70522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ГОДЫ ПОСТРОЙКИ ЗДАНИЙ СУДОВ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0545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70023" y="2920329"/>
            <a:ext cx="504176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1914-1950 </a:t>
            </a:r>
            <a:r>
              <a:rPr lang="ru-RU" sz="2800" b="1" dirty="0" err="1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28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.              </a:t>
            </a:r>
            <a:r>
              <a:rPr lang="ru-RU" sz="28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ru-RU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2%)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1951-1980 </a:t>
            </a:r>
            <a:r>
              <a:rPr lang="ru-RU" sz="2800" b="1" dirty="0" err="1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28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.          </a:t>
            </a:r>
            <a:r>
              <a:rPr lang="ru-RU" sz="28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162 </a:t>
            </a:r>
            <a:r>
              <a:rPr lang="ru-RU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(50%)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1981-2009 </a:t>
            </a:r>
            <a:r>
              <a:rPr lang="ru-RU" sz="2800" b="1" dirty="0" err="1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28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.         </a:t>
            </a:r>
            <a:r>
              <a:rPr lang="ru-RU" sz="28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122</a:t>
            </a:r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(38</a:t>
            </a:r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en-US" sz="20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2010-2021 </a:t>
            </a:r>
            <a:r>
              <a:rPr lang="ru-RU" sz="2800" b="1" dirty="0" err="1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28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.            </a:t>
            </a:r>
            <a:r>
              <a:rPr lang="ru-RU" sz="28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10%)</a:t>
            </a:r>
          </a:p>
        </p:txBody>
      </p:sp>
      <p:sp>
        <p:nvSpPr>
          <p:cNvPr id="5" name="Овал 4"/>
          <p:cNvSpPr/>
          <p:nvPr/>
        </p:nvSpPr>
        <p:spPr>
          <a:xfrm>
            <a:off x="1502582" y="2022568"/>
            <a:ext cx="4049134" cy="4049134"/>
          </a:xfrm>
          <a:prstGeom prst="ellipse">
            <a:avLst/>
          </a:prstGeom>
          <a:solidFill>
            <a:srgbClr val="245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2251" y="3129418"/>
            <a:ext cx="20697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ru-RU" sz="8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8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7414" y="4535815"/>
            <a:ext cx="2979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ЗДАНИЙ СУДОВ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781861" y="3566884"/>
            <a:ext cx="2462402" cy="0"/>
          </a:xfrm>
          <a:prstGeom prst="line">
            <a:avLst/>
          </a:prstGeom>
          <a:ln w="28575">
            <a:solidFill>
              <a:srgbClr val="2457A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781861" y="4259390"/>
            <a:ext cx="2462402" cy="0"/>
          </a:xfrm>
          <a:prstGeom prst="line">
            <a:avLst/>
          </a:prstGeom>
          <a:ln w="28575">
            <a:solidFill>
              <a:srgbClr val="2457A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81861" y="4928713"/>
            <a:ext cx="2462402" cy="0"/>
          </a:xfrm>
          <a:prstGeom prst="line">
            <a:avLst/>
          </a:prstGeom>
          <a:ln w="28575">
            <a:solidFill>
              <a:srgbClr val="2457A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81861" y="5622201"/>
            <a:ext cx="2462402" cy="0"/>
          </a:xfrm>
          <a:prstGeom prst="line">
            <a:avLst/>
          </a:prstGeom>
          <a:ln w="28575">
            <a:solidFill>
              <a:srgbClr val="2457A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850818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074" y="1024672"/>
            <a:ext cx="12119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СЕНТЯБРЕ 2019 ГОДА</a:t>
            </a:r>
          </a:p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НУР-СУЛТАНЕ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ВПЕРВЫЕ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СОСТОЯЛИСЬ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7153" y="2562432"/>
            <a:ext cx="11937694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62</a:t>
            </a:r>
            <a:r>
              <a:rPr lang="ru-RU" sz="16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-Я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КОНФЕРЕНЦИЯ МЕЖДУНАРОДНОЙ АССОЦИАЦИИ СУДЕЙ (МАС)</a:t>
            </a:r>
          </a:p>
          <a:p>
            <a:pPr algn="ctr">
              <a:buClr>
                <a:srgbClr val="F47D70"/>
              </a:buClr>
            </a:pP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СУДЕЙ ИЗ </a:t>
            </a: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97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СТРАН МИРА</a:t>
            </a:r>
          </a:p>
          <a:p>
            <a:pPr algn="ctr">
              <a:buClr>
                <a:srgbClr val="F47D70"/>
              </a:buClr>
            </a:pPr>
            <a:endParaRPr lang="ru-RU" sz="160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16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-Я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КОНФЕРЕНЦИЯ МЕЖДУНАРОДНОЙ АССОЦИАЦИИ ПО СУДЕБНОМУ АДМИНИСТРИРОВАНИЮ (МАСА)</a:t>
            </a:r>
          </a:p>
          <a:p>
            <a:pPr algn="ctr">
              <a:lnSpc>
                <a:spcPct val="150000"/>
              </a:lnSpc>
              <a:buClr>
                <a:srgbClr val="F47D70"/>
              </a:buClr>
            </a:pP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ДЕЛЕГАТОВ ИЗ </a:t>
            </a: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СТРАН</a:t>
            </a:r>
          </a:p>
          <a:p>
            <a:pPr algn="ctr">
              <a:lnSpc>
                <a:spcPct val="150000"/>
              </a:lnSpc>
              <a:buClr>
                <a:srgbClr val="F47D70"/>
              </a:buClr>
            </a:pPr>
            <a:endParaRPr lang="ru-RU" sz="160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МЕЖДУНАРОДНЫЙ ФОРУМ ПО КАЧЕСТВУ ПРАВОСУДИЯ</a:t>
            </a:r>
          </a:p>
          <a:p>
            <a:pPr algn="ctr">
              <a:buClr>
                <a:srgbClr val="F47D70"/>
              </a:buClr>
            </a:pP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700 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ДЕЛЕГАТОВ ИЗ </a:t>
            </a: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СТРАН МИРА</a:t>
            </a:r>
          </a:p>
        </p:txBody>
      </p:sp>
    </p:spTree>
    <p:extLst>
      <p:ext uri="{BB962C8B-B14F-4D97-AF65-F5344CB8AC3E}">
        <p14:creationId xmlns:p14="http://schemas.microsoft.com/office/powerpoint/2010/main" val="23266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148462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 ОКТЯБРЕ 2020 ГОДА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 ВЕРХОВНОМ СУДЕ </a:t>
            </a:r>
            <a:r>
              <a:rPr lang="ru-RU" sz="3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СОСТОЯЛИСЬ</a:t>
            </a:r>
            <a:endParaRPr lang="ru-RU" sz="30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545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1323" y="2312220"/>
            <a:ext cx="108022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 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СЪЕЗД СУДЕЙ </a:t>
            </a: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КАЗАХСТАНА С УЧАСТИЕМ ГЛАВЫ ГОСУДАРСТВА.</a:t>
            </a:r>
          </a:p>
          <a:p>
            <a:pPr algn="ctr">
              <a:buClr>
                <a:srgbClr val="F47D70"/>
              </a:buClr>
            </a:pPr>
            <a:endParaRPr lang="en-US" sz="200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ОНЛАЙН ФОРМАТЕ УЧАСТВОВАЛИ – </a:t>
            </a:r>
            <a:r>
              <a:rPr lang="ru-RU" sz="30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400</a:t>
            </a:r>
            <a:r>
              <a:rPr lang="ru-RU" sz="20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ДЕЛЕГАТОВ И ГОСТЕЙ</a:t>
            </a:r>
          </a:p>
          <a:p>
            <a:pPr algn="ctr">
              <a:buClr>
                <a:srgbClr val="F47D70"/>
              </a:buClr>
            </a:pP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___________________________________________________________________________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endParaRPr lang="ru-RU" sz="200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Clr>
                <a:srgbClr val="F47D70"/>
              </a:buClr>
            </a:pP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XV СОВЕЩАНИЕ ПРЕДСЕДАТЕЛЕЙ ВЕРХОВНЫХ СУДОВ ГОСУДАРСТВ-ЧЛЕНОВ</a:t>
            </a:r>
            <a:r>
              <a:rPr lang="ru-RU" sz="2000" dirty="0" smtClean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ШОС</a:t>
            </a:r>
            <a:r>
              <a:rPr lang="ru-RU" sz="2000" dirty="0" smtClean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solidFill>
                <a:srgbClr val="F0625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Clr>
                <a:srgbClr val="F47D70"/>
              </a:buClr>
            </a:pPr>
            <a:r>
              <a:rPr lang="ru-RU" sz="2000" dirty="0" smtClean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(ИНДИЯ, КИТАЙ, ПАКИСТАН, РОССИЯ, ТАДЖИКИСТАН, УЗБЕКИСТАН)</a:t>
            </a:r>
            <a:endParaRPr lang="en-US" sz="2000" dirty="0" smtClean="0">
              <a:solidFill>
                <a:srgbClr val="F0625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endParaRPr lang="en-US" sz="2000" dirty="0" smtClean="0">
              <a:solidFill>
                <a:srgbClr val="F0625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r>
              <a:rPr lang="ru-RU" sz="20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СТРАНЫ-НАБЛЮДАТЕЛИ</a:t>
            </a:r>
            <a:r>
              <a:rPr lang="ru-RU" sz="20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– АФГАНИСТАН, БЕЛАРУСЬ, ИРАН, МОНГОЛИЯ.</a:t>
            </a:r>
            <a:endParaRPr lang="en-US" sz="2000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r>
              <a:rPr lang="ru-RU" sz="20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 ОНЛАЙН ФОРМАТЕ УЧАСТВОВАЛИ –</a:t>
            </a:r>
            <a:r>
              <a:rPr lang="ru-RU" sz="2000" dirty="0" smtClean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88</a:t>
            </a:r>
            <a:r>
              <a:rPr lang="ru-RU" sz="20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ДЕЛЕГАТОВ И ГОСТЕЙ</a:t>
            </a:r>
          </a:p>
          <a:p>
            <a:pPr algn="ctr">
              <a:buClr>
                <a:srgbClr val="F47D70"/>
              </a:buClr>
            </a:pP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54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148462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 ИЮНЕ 2021 ГОДА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 ВЕРХОВНОМ СУДЕ </a:t>
            </a:r>
            <a:r>
              <a:rPr lang="ru-RU" sz="3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СОСТОЯЛСЯ</a:t>
            </a:r>
            <a:endParaRPr lang="ru-RU" sz="30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545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1323" y="2375284"/>
            <a:ext cx="108022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4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БРИФИНГ С ДИПЛОМАТИЧЕСКИМ КОРПУСОМ </a:t>
            </a:r>
          </a:p>
          <a:p>
            <a:pPr algn="ctr">
              <a:buClr>
                <a:srgbClr val="F47D70"/>
              </a:buClr>
            </a:pPr>
            <a:r>
              <a:rPr lang="ru-RU" sz="24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 РАМКАХ РАСШИРЕННОГО ЗАСЕДАНИЯ МЕЖДУНАРОДНОГО СОВЕТА </a:t>
            </a:r>
          </a:p>
          <a:p>
            <a:pPr algn="ctr">
              <a:buClr>
                <a:srgbClr val="F47D70"/>
              </a:buClr>
            </a:pPr>
            <a:r>
              <a:rPr lang="ru-RU" sz="24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ПРИ ВЕРХОВНОМ СУДЕ</a:t>
            </a:r>
            <a:endParaRPr lang="ru-RU" sz="240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endParaRPr lang="en-US" sz="240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СМЕШАННОМ ФОРМАТЕ УЧАСТВОВАЛИ – </a:t>
            </a:r>
            <a:r>
              <a:rPr lang="ru-RU" sz="32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sz="24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solidFill>
                <a:srgbClr val="245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(судьи Верховного </a:t>
            </a:r>
            <a:r>
              <a:rPr lang="ru-RU" sz="2400" i="1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местных судов, главы дипломатического корпуса</a:t>
            </a:r>
          </a:p>
          <a:p>
            <a:pPr algn="ctr"/>
            <a:r>
              <a:rPr lang="ru-RU" sz="2400" i="1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иностранных государств; руководители </a:t>
            </a:r>
            <a:r>
              <a:rPr lang="ru-RU" sz="2400" i="1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международных организаций</a:t>
            </a:r>
            <a:r>
              <a:rPr lang="ru-RU" sz="2400" i="1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послы Казахстана за рубежом, </a:t>
            </a:r>
            <a:r>
              <a:rPr lang="ru-RU" sz="2400" i="1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Международного </a:t>
            </a:r>
            <a:r>
              <a:rPr lang="ru-RU" sz="2400" i="1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при ВС)</a:t>
            </a:r>
            <a:endParaRPr lang="ru-RU" sz="2400" i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73992" y="1099718"/>
            <a:ext cx="76440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МЕЖДУНАРОДНОЕ </a:t>
            </a:r>
            <a:r>
              <a:rPr lang="ru-RU" sz="3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0545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34818"/>
              </p:ext>
            </p:extLst>
          </p:nvPr>
        </p:nvGraphicFramePr>
        <p:xfrm>
          <a:off x="551792" y="2052965"/>
          <a:ext cx="11067394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20">
                  <a:extLst>
                    <a:ext uri="{9D8B030D-6E8A-4147-A177-3AD203B41FA5}">
                      <a16:colId xmlns="" xmlns:a16="http://schemas.microsoft.com/office/drawing/2014/main" val="2144612792"/>
                    </a:ext>
                  </a:extLst>
                </a:gridCol>
                <a:gridCol w="1463450">
                  <a:extLst>
                    <a:ext uri="{9D8B030D-6E8A-4147-A177-3AD203B41FA5}">
                      <a16:colId xmlns="" xmlns:a16="http://schemas.microsoft.com/office/drawing/2014/main" val="3277882899"/>
                    </a:ext>
                  </a:extLst>
                </a:gridCol>
                <a:gridCol w="1394984">
                  <a:extLst>
                    <a:ext uri="{9D8B030D-6E8A-4147-A177-3AD203B41FA5}">
                      <a16:colId xmlns="" xmlns:a16="http://schemas.microsoft.com/office/drawing/2014/main" val="462979499"/>
                    </a:ext>
                  </a:extLst>
                </a:gridCol>
                <a:gridCol w="1331520">
                  <a:extLst>
                    <a:ext uri="{9D8B030D-6E8A-4147-A177-3AD203B41FA5}">
                      <a16:colId xmlns="" xmlns:a16="http://schemas.microsoft.com/office/drawing/2014/main" val="2169594534"/>
                    </a:ext>
                  </a:extLst>
                </a:gridCol>
                <a:gridCol w="13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МЕРОПРИЯТИЕ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Arial" pitchFamily="34" charset="0"/>
                          <a:cs typeface="Arial" pitchFamily="34" charset="0"/>
                        </a:rPr>
                        <a:t>6 м.</a:t>
                      </a:r>
                      <a:r>
                        <a:rPr lang="kk-KZ" baseline="0" dirty="0" smtClean="0">
                          <a:latin typeface="Arial" pitchFamily="34" charset="0"/>
                          <a:cs typeface="Arial" pitchFamily="34" charset="0"/>
                        </a:rPr>
                        <a:t> 2021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169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Конференции, семинары, круглые столы с международными партнерами</a:t>
                      </a:r>
                    </a:p>
                    <a:p>
                      <a:pPr algn="l"/>
                      <a:endParaRPr lang="ru-RU" sz="16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256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Участие в международных научно-практических форумах</a:t>
                      </a:r>
                    </a:p>
                    <a:p>
                      <a:pPr algn="l"/>
                      <a:endParaRPr lang="ru-RU" sz="16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502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Встречи с иностранными партнерами</a:t>
                      </a:r>
                    </a:p>
                    <a:p>
                      <a:pPr algn="l"/>
                      <a:endParaRPr lang="ru-RU" sz="16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84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Зарубежные поездки судей и сотрудников аппарата ВС</a:t>
                      </a:r>
                      <a:endParaRPr lang="ru-RU" sz="16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(116 чел.)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(100 чел.)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(12 чел.)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</a:p>
                    <a:p>
                      <a:pPr algn="ctr"/>
                      <a:r>
                        <a:rPr lang="kk-KZ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(1 чел.)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049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Встречи Председателя ВС с руководителями зарубежных госорганов, иностранными послами,  представителями международных организаций</a:t>
                      </a:r>
                      <a:endParaRPr lang="ru-RU" sz="16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b="1" dirty="0" smtClean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kk-KZ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9169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4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850818" y="2072354"/>
            <a:ext cx="10741794" cy="4048776"/>
            <a:chOff x="1193533" y="1995471"/>
            <a:chExt cx="6912394" cy="2905760"/>
          </a:xfrm>
        </p:grpSpPr>
        <p:grpSp>
          <p:nvGrpSpPr>
            <p:cNvPr id="8" name="object 273"/>
            <p:cNvGrpSpPr/>
            <p:nvPr/>
          </p:nvGrpSpPr>
          <p:grpSpPr>
            <a:xfrm>
              <a:off x="5801512" y="1995471"/>
              <a:ext cx="2304415" cy="2905760"/>
              <a:chOff x="4607979" y="982611"/>
              <a:chExt cx="2304415" cy="2905760"/>
            </a:xfrm>
          </p:grpSpPr>
          <p:sp>
            <p:nvSpPr>
              <p:cNvPr id="10" name="object 274"/>
              <p:cNvSpPr/>
              <p:nvPr/>
            </p:nvSpPr>
            <p:spPr>
              <a:xfrm>
                <a:off x="6374345" y="2392540"/>
                <a:ext cx="9144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74294">
                    <a:moveTo>
                      <a:pt x="91312" y="0"/>
                    </a:moveTo>
                    <a:lnTo>
                      <a:pt x="0" y="0"/>
                    </a:lnTo>
                    <a:lnTo>
                      <a:pt x="45491" y="73875"/>
                    </a:lnTo>
                    <a:lnTo>
                      <a:pt x="91312" y="0"/>
                    </a:lnTo>
                    <a:close/>
                  </a:path>
                </a:pathLst>
              </a:custGeom>
              <a:solidFill>
                <a:srgbClr val="161616">
                  <a:alpha val="4998"/>
                </a:srgbClr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object 275"/>
              <p:cNvSpPr/>
              <p:nvPr/>
            </p:nvSpPr>
            <p:spPr>
              <a:xfrm>
                <a:off x="4607979" y="982611"/>
                <a:ext cx="2303995" cy="290536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object 278"/>
            <p:cNvSpPr/>
            <p:nvPr/>
          </p:nvSpPr>
          <p:spPr>
            <a:xfrm>
              <a:off x="1193533" y="1995471"/>
              <a:ext cx="2303995" cy="29053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850818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18011" y="1033047"/>
            <a:ext cx="75559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НАШИ МЕЖДУНАРОДНЫЕ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ПАРТНЁРЫ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22814" y="2362791"/>
            <a:ext cx="340839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 ЕАЭС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ЭКОНОМИЧЕСКИЙ СУД СНГ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 МФЦА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ЕВРОПЕЙСКАЯ КОМИССИЯ</a:t>
            </a:r>
          </a:p>
          <a:p>
            <a:pPr>
              <a:buClr>
                <a:srgbClr val="F47D70"/>
              </a:buClr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ЭФФЕКТИВНОСТИ ПРАВОСУДИЯ (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CEPEJ)</a:t>
            </a:r>
            <a:endParaRPr lang="kk-KZ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endParaRPr lang="kk-KZ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КОНСУЛЬТАТИВНЫЙ СОВЕТ </a:t>
            </a:r>
          </a:p>
          <a:p>
            <a:pPr>
              <a:buClr>
                <a:srgbClr val="F47D70"/>
              </a:buClr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ВРОПЕЙСКИХ СУДЕЙ (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CCJE)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endParaRPr lang="kk-KZ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ВЕНЕЦИАНСКАЯ КОМИССИЯ 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АССОЦИАЦИЯ СУДЕЙ</a:t>
            </a:r>
          </a:p>
          <a:p>
            <a:pPr>
              <a:buClr>
                <a:srgbClr val="F47D70"/>
              </a:buClr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(IAJ-UIM)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endParaRPr lang="kk-KZ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АССОЦИАЦИЯ</a:t>
            </a:r>
          </a:p>
          <a:p>
            <a:pPr>
              <a:buClr>
                <a:srgbClr val="F47D70"/>
              </a:buClr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СУДЕБНОМУ АДМИНИСТРИРОВАНИЮ (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IACA)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endParaRPr lang="kk-KZ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СОВЕЩАНИЕ ПРЕДСЕДАТЕЛЕЙ</a:t>
            </a:r>
          </a:p>
          <a:p>
            <a:pPr>
              <a:buClr>
                <a:srgbClr val="F47D70"/>
              </a:buClr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ВЕРХОВНЫХ СУДОВ СТРАН ШОС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66764" y="2362791"/>
            <a:ext cx="2509249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ВСЕМИРНЫЙ БАНК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ПРООН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ЮНИСЕФ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УВКПЧ ООН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УНП ООН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ОБСЕ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en-US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ЭСР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ЮСАИД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en-US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ABA ROLI</a:t>
            </a:r>
            <a:endParaRPr lang="ru-RU" sz="105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ЯПОНСКОЕ АГЕНТСТВО </a:t>
            </a:r>
            <a:r>
              <a:rPr lang="en-US" sz="105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JICA</a:t>
            </a:r>
            <a:endParaRPr lang="ru-RU" sz="105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94409" y="2362791"/>
            <a:ext cx="349755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ГЕРМАНСКОЕ ОБЩЕСТВО </a:t>
            </a:r>
          </a:p>
          <a:p>
            <a:pPr>
              <a:buClr>
                <a:srgbClr val="1B4FA2"/>
              </a:buClr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МЕЖДУНАРОДНОМУ СОТРУДНИЧЕСТВУ (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GIZ)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ГЕРМАНСКИЙ ФОНД МЕЖДУНАРОДНОГО</a:t>
            </a:r>
          </a:p>
          <a:p>
            <a:pPr>
              <a:buClr>
                <a:srgbClr val="1B4FA2"/>
              </a:buClr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ПРАВОВОГО СОТРУДНИЧЕСТВА (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IRZ)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ФОНД ИМ.ЭБЕРТА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ПРАВОВОЕ ОБЩЕСТВО АНГЛИИ И УЭЛЬСА</a:t>
            </a:r>
          </a:p>
          <a:p>
            <a:pPr>
              <a:buClr>
                <a:srgbClr val="1B4FA2"/>
              </a:buClr>
            </a:pP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(THE LAW SOCIETY)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ГААГСКАЯ КОНФЕРЕНЦИЯ</a:t>
            </a:r>
          </a:p>
          <a:p>
            <a:pPr>
              <a:buClr>
                <a:srgbClr val="1B4FA2"/>
              </a:buClr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МЕЖДУНАРОДНОМУ ЧАСТНОМУ ПРАВУ(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HCCH)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ТЮРЕМНАЯ РЕФОРМА 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(PRI)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6370" y="825684"/>
            <a:ext cx="101792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МЕЖДУНАРОДНЫЙ СОВЕТ ПРИ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ВЕРХОВНОМ СУДЕ*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4727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22814" y="1515430"/>
            <a:ext cx="10299308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550821" y="1643743"/>
            <a:ext cx="97713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 В 2016 ГОДУ (В РАМКАХ “100 КОНКРЕТНЫХ ШАГОВ”)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КОНСУЛЬТАТИВНО-СОВЕЩАТЕЛЬНЫЙ ОРГАН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– ВНЕДРИТЬ ЛУЧШИЕ МИРОВЫЕ СТАНДАРТЫ ПРАВОСУДИЯ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СОСТАВЕ: 7 ИНОСТРАННЫХ ЭКСПЕРТОВ, 7 НАЦИОНАЛЬНЫХ ЭКСПЕРТОВ 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МОМЕНТА СОЗДАНИЯ СОСТОЯЛОСЬ 11 ЗАСЕДАНИЙ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ВЫРАБОТАНА 21 РЕКОМЕНДАЦИЯ, В Т.Ч. ПО:</a:t>
            </a:r>
          </a:p>
          <a:p>
            <a:pPr marL="625475"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РАВЕНСТВУ ЗАЩИТЫ И ОБВИНЕНИЯ</a:t>
            </a:r>
          </a:p>
          <a:p>
            <a:pPr marL="625475"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СОЗДАНИЮ АДМИНИСТРАТИВНОЙ ЮСТИЦИИ </a:t>
            </a:r>
          </a:p>
          <a:p>
            <a:pPr marL="625475"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УПРОЩЕНИЮ ГРАЖДАНСКОГО ПРОЦЕССА</a:t>
            </a:r>
          </a:p>
          <a:p>
            <a:pPr marL="625475"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ПО ОЦЕНКЕ СУДЕБНЫХ АКТОВ</a:t>
            </a:r>
          </a:p>
          <a:p>
            <a:pPr marL="625475"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ПО НАКАЗАНИЮ ЗА СЕКСУАЛЬНОЕ И БЫТОВОЕ НАСИЛИЕ</a:t>
            </a:r>
          </a:p>
          <a:p>
            <a:pPr marL="625475"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РОЛИ СУДЬИ-ПРИМИРИТЕЛЯ В ГРАЖДАНСКОМ ПРОЦЕССЕ</a:t>
            </a:r>
          </a:p>
          <a:p>
            <a:pPr marL="625475"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НАКАЗАНИЮ ЗА КОРРУПЦИОННЫЕ УГОЛОВНЫЕ ПРАВОНАРУШЕНИЯ</a:t>
            </a:r>
          </a:p>
          <a:p>
            <a:pPr marL="625475"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ОТВЕТСТВЕННОСТИ ЗА НЕУВАЖЕНИЕ К СУДУ</a:t>
            </a:r>
          </a:p>
          <a:p>
            <a:pPr marL="625475"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СТАТУСУ, РОЛИ И ПРАВОВОМ РЕГУЛИРОВАНИИ ПРЕДСТАВИТЕЛЯ И ЗАЩИТНИКА В СУДЕ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36031" y="6356565"/>
            <a:ext cx="977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F47D70"/>
              </a:buClr>
            </a:pPr>
            <a:r>
              <a:rPr lang="en-US" sz="12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∗ http://sud.gov.kz/rus/kategoriya/mezhdunarodnyy-sovet-pri-verhovnom-sude-respubliki-kazahstan</a:t>
            </a:r>
            <a:endParaRPr lang="ru-RU" sz="12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44924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13878"/>
          <a:stretch/>
        </p:blipFill>
        <p:spPr>
          <a:xfrm>
            <a:off x="4514850" y="1261"/>
            <a:ext cx="7658100" cy="685673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9"/>
          <a:stretch/>
        </p:blipFill>
        <p:spPr>
          <a:xfrm>
            <a:off x="3360" y="997353"/>
            <a:ext cx="447339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85282" y="2593379"/>
            <a:ext cx="37172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en-US" sz="4400" b="1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НА 2021 ГОД</a:t>
            </a:r>
            <a:endParaRPr lang="ru-RU" sz="44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33053" y="4333875"/>
            <a:ext cx="6474003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3041" y="1853833"/>
            <a:ext cx="3555782" cy="2754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300" b="1" dirty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ru-RU" sz="173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95718" y="702394"/>
            <a:ext cx="44005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2021 ГОД: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22814" y="1515430"/>
            <a:ext cx="10299308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472962" y="1779687"/>
            <a:ext cx="97713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ОБЕСПЕЧИТЬ ЕДИНООБРАЗИЕ СУДЕБНОЙ ПРАКТИКИ</a:t>
            </a:r>
          </a:p>
          <a:p>
            <a:pPr indent="542925">
              <a:buClr>
                <a:srgbClr val="F47D70"/>
              </a:buClr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1.1. SMART-ПОМОЩНИК СУДЬИ </a:t>
            </a:r>
          </a:p>
          <a:p>
            <a:pPr indent="542925">
              <a:buClr>
                <a:srgbClr val="F47D70"/>
              </a:buClr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1.2. ЦИФРОВАЯ СУДЕБНАЯ АНАЛИТИКА</a:t>
            </a:r>
          </a:p>
          <a:p>
            <a:pPr>
              <a:buClr>
                <a:srgbClr val="F47D70"/>
              </a:buClr>
            </a:pPr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ВНЕДРИТЬ АДМИНИСТРАТИВНУЮ ЮСТИЦИЮ</a:t>
            </a:r>
          </a:p>
          <a:p>
            <a:pPr>
              <a:buClr>
                <a:srgbClr val="F47D70"/>
              </a:buClr>
            </a:pPr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en-US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ВВЕСТИ ЭКСТЕРРИТОРИАЛЬНУЮ ПОДСУДНОСТЬ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ОБРАЗЦОВОЕ РАССМОТРЕНИЕ ДЕЛА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ДОСУДЕБНЫЙ ПРОТОКОЛ</a:t>
            </a:r>
          </a:p>
          <a:p>
            <a:pPr>
              <a:buClr>
                <a:srgbClr val="F47D70"/>
              </a:buClr>
            </a:pPr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06</a:t>
            </a:r>
            <a:r>
              <a:rPr lang="en-US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СОСТЯЗАТЕЛЬНОСТЬ В СУДЕ ПО УГОЛОВНЫМ ДЕЛАМ</a:t>
            </a:r>
          </a:p>
          <a:p>
            <a:pPr>
              <a:buClr>
                <a:srgbClr val="F47D70"/>
              </a:buClr>
            </a:pPr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07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ВЫБОРНОСТЬ ПРЕДСЕДАТЕЛЕЙ РАЙСУДОВ</a:t>
            </a:r>
          </a:p>
          <a:p>
            <a:pPr>
              <a:buClr>
                <a:srgbClr val="F47D70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9204" y="1404002"/>
            <a:ext cx="7415763" cy="5225509"/>
            <a:chOff x="217303" y="1318118"/>
            <a:chExt cx="7415763" cy="5225509"/>
          </a:xfrm>
        </p:grpSpPr>
        <p:graphicFrame>
          <p:nvGraphicFramePr>
            <p:cNvPr id="28" name="Диаграмма 27"/>
            <p:cNvGraphicFramePr/>
            <p:nvPr>
              <p:extLst>
                <p:ext uri="{D42A27DB-BD31-4B8C-83A1-F6EECF244321}">
                  <p14:modId xmlns:p14="http://schemas.microsoft.com/office/powerpoint/2010/main" val="1040273570"/>
                </p:ext>
              </p:extLst>
            </p:nvPr>
          </p:nvGraphicFramePr>
          <p:xfrm>
            <a:off x="217303" y="1318118"/>
            <a:ext cx="6870314" cy="5225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Прямоугольник 28"/>
            <p:cNvSpPr/>
            <p:nvPr/>
          </p:nvSpPr>
          <p:spPr>
            <a:xfrm>
              <a:off x="3825100" y="2673258"/>
              <a:ext cx="1825715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Arial" pitchFamily="34" charset="0"/>
                  <a:cs typeface="Arial" panose="020B0604020202020204" pitchFamily="34" charset="0"/>
                </a:rPr>
                <a:t>390 тыс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(30%)</a:t>
              </a:r>
              <a:endPara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570523" y="4075431"/>
              <a:ext cx="283769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dirty="0">
                  <a:solidFill>
                    <a:schemeClr val="bg1"/>
                  </a:solidFill>
                  <a:latin typeface="Arial" pitchFamily="34" charset="0"/>
                  <a:cs typeface="Arial" panose="020B0604020202020204" pitchFamily="34" charset="0"/>
                </a:rPr>
                <a:t>910 тыс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(70%)</a:t>
              </a:r>
              <a:endParaRPr lang="ru-RU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Прямая соединительная линия 30"/>
            <p:cNvCxnSpPr>
              <a:stCxn id="32" idx="0"/>
            </p:cNvCxnSpPr>
            <p:nvPr/>
          </p:nvCxnSpPr>
          <p:spPr>
            <a:xfrm>
              <a:off x="5089723" y="3525733"/>
              <a:ext cx="286576" cy="1479944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4993183" y="3525733"/>
              <a:ext cx="193080" cy="19236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8721" y="5101860"/>
              <a:ext cx="313434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9226" indent="-259226">
                <a:buFont typeface="Arial" pitchFamily="34" charset="0"/>
                <a:buChar char="•"/>
              </a:pPr>
              <a:r>
                <a:rPr lang="kk-KZ" sz="1900" dirty="0">
                  <a:solidFill>
                    <a:srgbClr val="2457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запреты на выезд</a:t>
              </a:r>
            </a:p>
            <a:p>
              <a:pPr marL="259226" indent="-259226">
                <a:buFont typeface="Arial" pitchFamily="34" charset="0"/>
                <a:buChar char="•"/>
              </a:pPr>
              <a:r>
                <a:rPr lang="kk-KZ" sz="1900" dirty="0">
                  <a:solidFill>
                    <a:srgbClr val="2457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судебные приказы</a:t>
              </a:r>
            </a:p>
            <a:p>
              <a:pPr marL="259226" indent="-259226">
                <a:buFont typeface="Arial" pitchFamily="34" charset="0"/>
                <a:buChar char="•"/>
              </a:pPr>
              <a:r>
                <a:rPr lang="ru-RU" sz="1900" dirty="0">
                  <a:solidFill>
                    <a:srgbClr val="2457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УДО, </a:t>
              </a:r>
              <a:r>
                <a:rPr lang="kk-KZ" sz="1900" dirty="0">
                  <a:solidFill>
                    <a:srgbClr val="2457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санкции и др.</a:t>
              </a:r>
              <a:endParaRPr lang="ru-RU" sz="1900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077209" y="1381649"/>
            <a:ext cx="4248339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anose="020B0604020202020204" pitchFamily="34" charset="0"/>
              </a:rPr>
              <a:t>В ГОД: 1,3 МЛН. СУДЕБНЫХ АКТОВ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42" y="1435795"/>
            <a:ext cx="1948989" cy="2464373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519539" y="2759141"/>
            <a:ext cx="1858724" cy="0"/>
          </a:xfrm>
          <a:prstGeom prst="straightConnector1">
            <a:avLst/>
          </a:prstGeom>
          <a:ln w="25400">
            <a:solidFill>
              <a:srgbClr val="F47D7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360363" y="1892830"/>
            <a:ext cx="2141160" cy="157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kk-KZ" sz="1900" b="1" dirty="0">
                <a:solidFill>
                  <a:srgbClr val="224991"/>
                </a:solidFill>
                <a:latin typeface="Arial" pitchFamily="34" charset="0"/>
                <a:cs typeface="Arial" panose="020B0604020202020204" pitchFamily="34" charset="0"/>
              </a:rPr>
              <a:t>РОБОТ</a:t>
            </a:r>
            <a:r>
              <a:rPr lang="kk-KZ" sz="1900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kk-KZ" sz="1600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регистрирует</a:t>
            </a:r>
          </a:p>
          <a:p>
            <a:r>
              <a:rPr lang="kk-KZ" sz="1600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анализирует</a:t>
            </a:r>
          </a:p>
          <a:p>
            <a:r>
              <a:rPr lang="kk-KZ" sz="1600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готовит проект  </a:t>
            </a:r>
          </a:p>
          <a:p>
            <a:r>
              <a:rPr lang="kk-KZ" sz="1600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судебного акта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60363" y="4899779"/>
            <a:ext cx="2831637" cy="130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kk-KZ" sz="1900" b="1" dirty="0">
                <a:solidFill>
                  <a:srgbClr val="224991"/>
                </a:solidFill>
                <a:latin typeface="Arial" pitchFamily="34" charset="0"/>
                <a:cs typeface="Arial" panose="020B0604020202020204" pitchFamily="34" charset="0"/>
              </a:rPr>
              <a:t>СУДЬЯ</a:t>
            </a:r>
            <a:r>
              <a:rPr lang="kk-KZ" sz="1900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kk-KZ" sz="1600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проверяет</a:t>
            </a:r>
          </a:p>
          <a:p>
            <a:r>
              <a:rPr lang="kk-KZ" sz="1600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подписывает</a:t>
            </a:r>
          </a:p>
          <a:p>
            <a:r>
              <a:rPr lang="kk-KZ" sz="1600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несет ответственность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65" y="4429593"/>
            <a:ext cx="1272319" cy="17803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864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ЕДИНООБРАЗИЕ СУДЕБНОЙ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856353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12788" y="819093"/>
            <a:ext cx="4966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23 ПРИНЯТЫХ </a:t>
            </a:r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ЗАКОНОВ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500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064361" y="1976507"/>
            <a:ext cx="80632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ДЕЛА, ГДЕ НЕТ СПОРОВ, ПЕРЕДАЛИ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ДРУГИМ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СТРУКТУРАМ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ВВЕЛИ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ЭЛЕКТРОННОЕ СУДОПРОИЗВОДСТВО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РАСШИРИЛИ ПОДСУДНОСТЬ СУДА ПРИСЯЖНЫХ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УПРОСТИЛИ ПРОЦЕДУРЫ БАНКРОТСТВА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ВВЕЛИ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АДМИНИСТРАТИВНУЮ ЮСТИЦИЮ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ВНЕДРИЛИ АКТИВНУЮ РОЛЬ СУДА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УВЕЛИЧИЛИ СРОКИ ПРИНЯТИЯ ИСКА ДЛЯ ПРИМИРЕНИЯ (С 5 ДО 10 ДНЕЙ)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ПРЕДОСТАВИЛИ ПОТРЕБИТЕЛЯМ ПРАВО ОБРАЩАТЬСЯ В АРБИТРАЖ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ОПТИМИЗИРОВАЛИ ПРОЦЕДУРЫ В ГРАЖДАНСКОМ СУДОПРОИЗВОДСТВЕ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УСИЛИЛИ УГОЛОВНУЮ ОТВЕТСТВЕННОСТЬ СУДЕЙ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95425" y="1976507"/>
            <a:ext cx="9353550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131634" y="1316333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39705" y="481670"/>
            <a:ext cx="78300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ЦИФРОВАЯ СУДЕБНАЯ АНАЛИТИКА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22814" y="1389302"/>
            <a:ext cx="10299308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82590" y="1847552"/>
            <a:ext cx="2775249" cy="2775249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47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90899" y="3429000"/>
            <a:ext cx="2775249" cy="2775249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47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114485" y="3487874"/>
            <a:ext cx="2775249" cy="2775249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47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7933" y="4183000"/>
            <a:ext cx="220118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2.</a:t>
            </a:r>
          </a:p>
          <a:p>
            <a:pPr algn="ctr"/>
            <a:endParaRPr lang="ru-RU" sz="4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АНОМАЛЬНЫЕ </a:t>
            </a: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СУДЕБНЫЕ </a:t>
            </a: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АКТЫ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53442" y="4124126"/>
            <a:ext cx="149733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4.</a:t>
            </a:r>
          </a:p>
          <a:p>
            <a:pPr algn="ctr"/>
            <a:endParaRPr lang="ru-RU" sz="4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ПРОГНОЗ </a:t>
            </a: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ИСХОДА </a:t>
            </a: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ДЕЛА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3180" y="2881233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1.</a:t>
            </a: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УМНЫЙ ПОИСК</a:t>
            </a:r>
          </a:p>
        </p:txBody>
      </p:sp>
      <p:sp>
        <p:nvSpPr>
          <p:cNvPr id="19" name="Овал 18"/>
          <p:cNvSpPr/>
          <p:nvPr/>
        </p:nvSpPr>
        <p:spPr>
          <a:xfrm>
            <a:off x="6289584" y="1847552"/>
            <a:ext cx="2775249" cy="2775249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47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4475" y="2573456"/>
            <a:ext cx="19976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3.</a:t>
            </a: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ЖИЗНЕННЫЙ </a:t>
            </a: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ЦИКЛ </a:t>
            </a:r>
          </a:p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ДЕЛА*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11241" y="6170794"/>
            <a:ext cx="9923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buClr>
                <a:srgbClr val="F47D70"/>
              </a:buClr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будет видна история рассмотрения дела на всех инстанциях с судебными актами</a:t>
            </a:r>
            <a:endParaRPr lang="en-US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/>
      <p:bldP spid="16" grpId="0"/>
      <p:bldP spid="17" grpId="0"/>
      <p:bldP spid="19" grpId="0" animBg="1"/>
      <p:bldP spid="20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2068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769966" y="167593"/>
            <a:ext cx="2192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5549" y="777298"/>
            <a:ext cx="75209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2.1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 1 ИЮЛЯ 2021 ГОДА ВВЕДЕНА </a:t>
            </a:r>
            <a:endParaRPr lang="en-US" sz="3000" b="1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АДМИНИСТРАТИВНАЯ ЮСТИЦИЯ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75296" y="2322804"/>
            <a:ext cx="20335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ПРОБЛЕМА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30120" y="2322804"/>
            <a:ext cx="18213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9966" y="3294415"/>
            <a:ext cx="4844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СПОРЕ С ГОСОРГАНОМ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B4FA2"/>
              </a:buClr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БРЕМЯ ДОКАЗЫВАНИЯ НА ИСТЦЕ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СУДЬЯ ПАССИВЕН В ПРОЦЕССЕ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НИЗКОЕ КАЧЕСТВО РАБОТЫ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B4FA2"/>
              </a:buClr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ГОСОРГАНОВ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52171" y="3223665"/>
            <a:ext cx="60573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ДОКАЗЫВАЕТ ГОСОРГАН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(ПРЕЗУМПЦИЯ ВИНОВНОСТИ ГОСОРГАНА)</a:t>
            </a:r>
            <a:endParaRPr lang="en-US" sz="1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СУДЬЯ АКТИВЕН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ПОИСКЕ ИСТИНЫ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СПОРУ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СУДЬЯ КОНТРОЛИРУЕТ ИСПОЛНЕНИЕ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РЕШЕНИЯ И ВПРАВЕ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ШТРАФОВАТЬ РУКОВОДИТЕЛЯ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ГОСОРГАНА ЗА НЕИСПОЛНЕНИЕ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1"/>
            <a:ext cx="12192000" cy="68567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00629" y="2183659"/>
            <a:ext cx="8791371" cy="30931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4300" b="1" dirty="0">
                <a:solidFill>
                  <a:srgbClr val="F47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КОЛЛЕГИИ</a:t>
            </a:r>
            <a:r>
              <a:rPr lang="ru-RU" sz="5300" b="1" dirty="0">
                <a:solidFill>
                  <a:srgbClr val="F47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F47D70"/>
              </a:buClr>
            </a:pPr>
            <a:r>
              <a:rPr lang="ru-RU" sz="2800" b="1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ОБЛСУДАХ И ВС</a:t>
            </a:r>
          </a:p>
          <a:p>
            <a:pPr>
              <a:buClr>
                <a:srgbClr val="F47D70"/>
              </a:buClr>
            </a:pPr>
            <a:endParaRPr lang="ru-RU" sz="43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7D70"/>
              </a:buClr>
            </a:pPr>
            <a:r>
              <a:rPr lang="ru-RU" sz="4300" b="1" dirty="0">
                <a:solidFill>
                  <a:srgbClr val="F47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НОВЫЙ АДМСУД </a:t>
            </a:r>
          </a:p>
          <a:p>
            <a:pPr>
              <a:buClr>
                <a:srgbClr val="F47D70"/>
              </a:buClr>
            </a:pPr>
            <a:r>
              <a:rPr lang="ru-RU" sz="2800" b="1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1-ОЙ ИНСТАНЦИИ </a:t>
            </a:r>
            <a:endParaRPr lang="ru-RU" sz="3200" b="1" dirty="0">
              <a:solidFill>
                <a:srgbClr val="2249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25ED63E-A638-4262-9422-62E1FAA589F6}"/>
              </a:ext>
            </a:extLst>
          </p:cNvPr>
          <p:cNvSpPr/>
          <p:nvPr/>
        </p:nvSpPr>
        <p:spPr>
          <a:xfrm>
            <a:off x="0" y="2164609"/>
            <a:ext cx="2638425" cy="3231862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269E61-2C2D-41F4-A4B0-E9CD050B4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6" y="2948993"/>
            <a:ext cx="1521811" cy="15243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280576" y="6483219"/>
            <a:ext cx="768085" cy="306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0818" y="167593"/>
            <a:ext cx="2192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1919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kk-KZ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 1 ИЮЛЯ 2021 ГОДА </a:t>
            </a:r>
            <a:r>
              <a:rPr lang="kk-KZ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СОЗДАНЫ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0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" y="974900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kk-KZ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ЗАДАЧИ ПО СОЗДАНИЮ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АДМЮСТИЦИИ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2814" y="1859867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17181" y="2281840"/>
            <a:ext cx="111959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РАЗРАБОТАТЬ</a:t>
            </a:r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ПОСТАТЕЙНЫЙ КОММЕНТАРИЙ </a:t>
            </a:r>
            <a:r>
              <a:rPr lang="ru-RU" sz="2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К АППК</a:t>
            </a:r>
          </a:p>
          <a:p>
            <a:pPr marL="342900" indent="-342900">
              <a:lnSpc>
                <a:spcPct val="2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ОБОБЩИТЬ </a:t>
            </a:r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ПРАКТИКУ</a:t>
            </a:r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ПРИМЕНЕНИЯ ПРОЦЕССУАЛЬНЫХ НОРМ</a:t>
            </a:r>
          </a:p>
          <a:p>
            <a:pPr>
              <a:buClr>
                <a:srgbClr val="F47D70"/>
              </a:buClr>
            </a:pPr>
            <a:endParaRPr lang="ru-RU" sz="2400" b="1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ВЫПУСТИТЬ </a:t>
            </a:r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СБОРНИК ВОПРОСОВ-ОТВЕТОВ </a:t>
            </a:r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ПРАКТИЧЕСКОМУ ПРИМЕНЕНИЮ АППК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0818" y="167593"/>
            <a:ext cx="2192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199458" y="1220755"/>
            <a:ext cx="7104789" cy="5317563"/>
            <a:chOff x="2290981" y="834804"/>
            <a:chExt cx="8378385" cy="6517817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290981" y="6808910"/>
              <a:ext cx="4377834" cy="54371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rgbClr val="F47D70"/>
                  </a:solidFill>
                  <a:latin typeface="Arial" pitchFamily="34" charset="0"/>
                  <a:cs typeface="Arial" pitchFamily="34" charset="0"/>
                </a:rPr>
                <a:t>ИСТЕЦ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981" y="1713465"/>
              <a:ext cx="8378385" cy="480551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5105169" y="5738650"/>
              <a:ext cx="1563646" cy="1300411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6618120" y="5616858"/>
              <a:ext cx="212835" cy="2120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6146066" y="834804"/>
              <a:ext cx="3838411" cy="64752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900" b="1" dirty="0">
                  <a:solidFill>
                    <a:srgbClr val="2457A7"/>
                  </a:solidFill>
                  <a:latin typeface="Arial" panose="020B0604020202020204" pitchFamily="34" charset="0"/>
                  <a:cs typeface="Arial" pitchFamily="34" charset="0"/>
                </a:rPr>
                <a:t>РАССМОТРЕНИЕ ДЕЛА</a:t>
              </a:r>
              <a:r>
                <a:rPr lang="en-US" sz="1900" b="1" dirty="0">
                  <a:solidFill>
                    <a:srgbClr val="2457A7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endParaRPr lang="ru-RU" sz="19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005352" y="1482328"/>
              <a:ext cx="1098932" cy="60980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6815735" y="2037227"/>
              <a:ext cx="212835" cy="212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Arial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724537" y="2353586"/>
              <a:ext cx="197615" cy="3148580"/>
            </a:xfrm>
            <a:prstGeom prst="line">
              <a:avLst/>
            </a:prstGeom>
            <a:ln w="50800" cap="rnd">
              <a:solidFill>
                <a:srgbClr val="C00000"/>
              </a:solidFill>
              <a:prstDash val="dashDot"/>
              <a:miter lim="800000"/>
              <a:head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461612" y="2174491"/>
            <a:ext cx="3491039" cy="30469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случайным методом распределяет дело судье из другого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47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Антикоррупционный инструмент</a:t>
            </a:r>
            <a:endParaRPr lang="ru-RU" sz="2400" b="1" dirty="0">
              <a:solidFill>
                <a:srgbClr val="F47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endCxn id="12" idx="5"/>
          </p:cNvCxnSpPr>
          <p:nvPr/>
        </p:nvCxnSpPr>
        <p:spPr>
          <a:xfrm flipH="1" flipV="1">
            <a:off x="5022882" y="5269860"/>
            <a:ext cx="1760305" cy="106290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6007355" y="6127219"/>
            <a:ext cx="3310067" cy="411099"/>
          </a:xfrm>
          <a:prstGeom prst="rect">
            <a:avLst/>
          </a:prstGeom>
          <a:noFill/>
        </p:spPr>
        <p:txBody>
          <a:bodyPr vert="horz" lIns="91438" tIns="45719" rIns="91438" bIns="4571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ОТВЕТЧИК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3146" y="1943658"/>
            <a:ext cx="1944374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b="1" dirty="0" smtClean="0">
                <a:solidFill>
                  <a:srgbClr val="224991"/>
                </a:solidFill>
                <a:latin typeface="Arial" pitchFamily="34" charset="0"/>
                <a:cs typeface="Arial" panose="020B0604020202020204" pitchFamily="34" charset="0"/>
              </a:rPr>
              <a:t>Петропавловск</a:t>
            </a:r>
            <a:endParaRPr lang="ru-RU" dirty="0">
              <a:solidFill>
                <a:srgbClr val="2249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04095" y="4977862"/>
            <a:ext cx="1282719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b="1" dirty="0" smtClean="0">
                <a:solidFill>
                  <a:srgbClr val="224991"/>
                </a:solidFill>
                <a:latin typeface="Arial" pitchFamily="34" charset="0"/>
                <a:cs typeface="Arial" panose="020B0604020202020204" pitchFamily="34" charset="0"/>
              </a:rPr>
              <a:t>Шымкент</a:t>
            </a:r>
            <a:endParaRPr lang="ru-RU" dirty="0">
              <a:solidFill>
                <a:srgbClr val="2249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898376" y="817240"/>
            <a:ext cx="83952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ЭКСТЕРРИТОРИАЛЬНАЯ ПОДСУДНОСТЬ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0818" y="167593"/>
            <a:ext cx="2192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5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-1" y="2480753"/>
            <a:ext cx="3026980" cy="1942607"/>
          </a:xfrm>
          <a:prstGeom prst="rect">
            <a:avLst/>
          </a:prstGeom>
          <a:noFill/>
        </p:spPr>
        <p:txBody>
          <a:bodyPr vert="horz" lIns="91438" tIns="45719" rIns="91438" bIns="4571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24991"/>
                </a:solidFill>
                <a:latin typeface="Arial" pitchFamily="34" charset="0"/>
                <a:cs typeface="Arial" panose="020B0604020202020204" pitchFamily="34" charset="0"/>
              </a:rPr>
              <a:t>сотни схожих дел </a:t>
            </a:r>
            <a:r>
              <a:rPr lang="ru-RU" sz="2000" i="1" dirty="0">
                <a:solidFill>
                  <a:srgbClr val="224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(ломбарды, дольщики, пособие-42 500 и др.)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75" y="4108037"/>
            <a:ext cx="1221915" cy="12046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07195" y="5559624"/>
            <a:ext cx="2081048" cy="369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РАЙСУДЫ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845749" y="3047317"/>
            <a:ext cx="3157523" cy="984764"/>
            <a:chOff x="1324304" y="5917493"/>
            <a:chExt cx="3105807" cy="1095200"/>
          </a:xfrm>
          <a:solidFill>
            <a:srgbClr val="950916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1324304" y="5917493"/>
              <a:ext cx="3105807" cy="1095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1474076" y="5975958"/>
              <a:ext cx="2806261" cy="97827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300" b="1" dirty="0">
                  <a:solidFill>
                    <a:schemeClr val="bg1"/>
                  </a:solidFill>
                  <a:latin typeface="Arial" pitchFamily="34" charset="0"/>
                  <a:cs typeface="Arial" panose="020B0604020202020204" pitchFamily="34" charset="0"/>
                </a:rPr>
                <a:t>ОБРАЗЦОВОЕ РЕШЕНИЕ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16" y="2641513"/>
            <a:ext cx="1822085" cy="1796372"/>
          </a:xfrm>
          <a:prstGeom prst="rect">
            <a:avLst/>
          </a:prstGeom>
          <a:solidFill>
            <a:srgbClr val="F47D70"/>
          </a:solidFill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75" y="2940885"/>
            <a:ext cx="1221915" cy="12046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75" y="1892829"/>
            <a:ext cx="1221915" cy="12046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326" y="2940886"/>
            <a:ext cx="825863" cy="369330"/>
          </a:xfrm>
          <a:prstGeom prst="rect">
            <a:avLst/>
          </a:prstGeom>
          <a:solidFill>
            <a:srgbClr val="F47D70"/>
          </a:solidFill>
        </p:spPr>
        <p:txBody>
          <a:bodyPr wrap="none" lIns="91438" tIns="45719" rIns="91438" bIns="45719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45749" y="4207053"/>
            <a:ext cx="3157523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него ориентируются </a:t>
            </a: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местные судьи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2012" y="4451629"/>
            <a:ext cx="2321361" cy="120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ВЕРХОВНЫЙ / по стране </a:t>
            </a:r>
            <a:endParaRPr lang="kk-K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/ по области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4188390" y="3168939"/>
            <a:ext cx="2254452" cy="1183221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 ДЕЛО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8330387" y="3002381"/>
            <a:ext cx="365972" cy="120467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391608" y="821206"/>
            <a:ext cx="5408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ОБРАЗЦОВОЕ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0818" y="167593"/>
            <a:ext cx="2192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4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300"/>
            <a:ext cx="12192000" cy="3795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850818" y="167593"/>
            <a:ext cx="2192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1768" y="868504"/>
            <a:ext cx="5628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ДОСУДЕБНЫЙ ПРОТОКОЛ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2814" y="1550440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47700" y="5587130"/>
            <a:ext cx="10915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F47D70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будет перечень категорий дел, где досудебный протокол будет обязательным</a:t>
            </a:r>
          </a:p>
          <a:p>
            <a:pPr marL="285750" indent="-285750" algn="ctr">
              <a:buClr>
                <a:srgbClr val="F47D70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нем четко пропишут действия, которые стороны или их юристы обязаны сделать до суда</a:t>
            </a:r>
          </a:p>
          <a:p>
            <a:pPr marL="285750" indent="-285750" algn="ctr">
              <a:buClr>
                <a:srgbClr val="F47D70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если сторона что-то скрыла до суда, то суд вправе не принять такие требования/доказательства    </a:t>
            </a:r>
            <a:endParaRPr lang="en-US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850818" y="167593"/>
            <a:ext cx="2192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56392" y="797199"/>
            <a:ext cx="90792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СОСТЯЗАТЕЛЬНЫЙ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УГОЛОВНЫЙ ПРОЦЕСС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2814" y="1550440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651000" y="1744428"/>
            <a:ext cx="9207500" cy="4697810"/>
            <a:chOff x="384175" y="1027457"/>
            <a:chExt cx="12225056" cy="623741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" y="2988789"/>
              <a:ext cx="12192000" cy="422004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" y="2511471"/>
              <a:ext cx="4724718" cy="47534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220" y="2680138"/>
              <a:ext cx="4916011" cy="458473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848" y="1027457"/>
              <a:ext cx="3068277" cy="4293495"/>
            </a:xfrm>
            <a:prstGeom prst="rect">
              <a:avLst/>
            </a:prstGeom>
          </p:spPr>
        </p:pic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721377" y="5439157"/>
              <a:ext cx="2261530" cy="40974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АДВОКАТ</a:t>
              </a: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10151225" y="5494299"/>
              <a:ext cx="2039905" cy="40974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ПРОКУРОР</a:t>
              </a: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5536903" y="3754383"/>
              <a:ext cx="1642166" cy="4097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СУДЬЯ</a:t>
              </a: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Двойная стрелка влево/вправо 19"/>
            <p:cNvSpPr/>
            <p:nvPr/>
          </p:nvSpPr>
          <p:spPr>
            <a:xfrm>
              <a:off x="3622668" y="5554192"/>
              <a:ext cx="5470635" cy="1662544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rgbClr val="2457A7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РЕАЛЬНАЯ КОНКУРЕНЦИЯ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5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850818" y="167593"/>
            <a:ext cx="2192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85892" y="847748"/>
            <a:ext cx="92202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ВЫБОРНОСТЬ ПРЕДСЕДАТЕЛЕЙ РАЙСУДОВ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004888" y="1859799"/>
            <a:ext cx="9631895" cy="4966920"/>
            <a:chOff x="575373" y="1489912"/>
            <a:chExt cx="11379611" cy="5868172"/>
          </a:xfrm>
        </p:grpSpPr>
        <p:sp>
          <p:nvSpPr>
            <p:cNvPr id="31" name="Заголовок 1"/>
            <p:cNvSpPr txBox="1">
              <a:spLocks/>
            </p:cNvSpPr>
            <p:nvPr/>
          </p:nvSpPr>
          <p:spPr>
            <a:xfrm>
              <a:off x="970483" y="5399252"/>
              <a:ext cx="1642166" cy="4097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АДВОКАТ</a:t>
              </a: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Заголовок 1"/>
            <p:cNvSpPr txBox="1">
              <a:spLocks/>
            </p:cNvSpPr>
            <p:nvPr/>
          </p:nvSpPr>
          <p:spPr>
            <a:xfrm>
              <a:off x="10312818" y="5494299"/>
              <a:ext cx="1642166" cy="4097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ПРОКУРОР</a:t>
              </a: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Заголовок 1"/>
            <p:cNvSpPr txBox="1">
              <a:spLocks/>
            </p:cNvSpPr>
            <p:nvPr/>
          </p:nvSpPr>
          <p:spPr>
            <a:xfrm>
              <a:off x="5536903" y="3754383"/>
              <a:ext cx="1642166" cy="4097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СУДЬЯ</a:t>
              </a: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015578796"/>
                </p:ext>
              </p:extLst>
            </p:nvPr>
          </p:nvGraphicFramePr>
          <p:xfrm>
            <a:off x="3589534" y="1536118"/>
            <a:ext cx="6070562" cy="5821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5" name="Прямоугольник 34"/>
            <p:cNvSpPr/>
            <p:nvPr/>
          </p:nvSpPr>
          <p:spPr>
            <a:xfrm>
              <a:off x="579729" y="1645065"/>
              <a:ext cx="244363" cy="235131"/>
            </a:xfrm>
            <a:prstGeom prst="rect">
              <a:avLst/>
            </a:prstGeom>
            <a:solidFill>
              <a:srgbClr val="245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3484" y="1489912"/>
              <a:ext cx="2978331" cy="54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itchFamily="34" charset="0"/>
                  <a:cs typeface="Arial" pitchFamily="34" charset="0"/>
                </a:rPr>
                <a:t>в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сего по штату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75373" y="2215481"/>
              <a:ext cx="244363" cy="235131"/>
            </a:xfrm>
            <a:prstGeom prst="rect">
              <a:avLst/>
            </a:prstGeom>
            <a:solidFill>
              <a:srgbClr val="F47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3484" y="2060328"/>
              <a:ext cx="2978331" cy="54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itchFamily="34" charset="0"/>
                  <a:cs typeface="Arial" pitchFamily="34" charset="0"/>
                </a:rPr>
                <a:t>в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акансий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439150" y="2218663"/>
            <a:ext cx="3390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anose="020B0604020202020204" pitchFamily="34" charset="0"/>
              </a:rPr>
              <a:t>СУТЬ</a:t>
            </a:r>
            <a:r>
              <a:rPr lang="ru-RU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ввести новый порядок назначения председателей райсудов</a:t>
            </a:r>
          </a:p>
          <a:p>
            <a:endParaRPr lang="ru-RU" dirty="0" smtClean="0">
              <a:solidFill>
                <a:srgbClr val="245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</a:t>
            </a:r>
            <a:r>
              <a:rPr lang="ru-RU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сроков назначения до 2-х месяцев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нехватки кадров в отдаленных районах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элемента выборности председателей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прозрачности процедуры выдвижения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1412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81558" y="1705451"/>
            <a:ext cx="9632253" cy="3447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4000" b="1" dirty="0" smtClean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spc="-1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ГОД ПРЕДСКАЗУЕМОГО ПРАВОСУДИЯ</a:t>
            </a:r>
          </a:p>
          <a:p>
            <a:pPr algn="ctr"/>
            <a:r>
              <a:rPr lang="kk-KZ" sz="4000" b="1" spc="-1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И ВНЕДРЕНИЯ АДМЮСТИЦИИ</a:t>
            </a:r>
            <a:endParaRPr lang="ru-RU" sz="4000" b="1" spc="-1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3449" y="1082248"/>
            <a:ext cx="81975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5 ПРОЕКТОВ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ПАРЛАМЕНТЕ ПОЗВОЛЯТ: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500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76275" y="2373424"/>
            <a:ext cx="1127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ВЫНОСИТЬ СУДАМ ОБРАЗЦОВЫЕ РЕШЕНИЯ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ВВЕСТИ ДОСУДЕБНЫЙ ПРОТОКОЛ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РАСШИРИТЬ СФЕРУ ИСПОЛНИТЕЛЬНОЙ НАДПИСИ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ВНЕДРИТЬ НОВУЮ МОДЕЛЬ ФИНАНСИРОВАНИЯ СУДЕБНОЙ СИСТЕМЫ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ВВЕСТИ КВАЛ. ЭКЗАМЕН ДЛЯ КАНДИДАТОВ В СУДЬИ – «УЗКИХ» СПЕЦИАЛИСТОВ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УВЕЛИЧИТЬ СРОК ДАВНОСТИ </a:t>
            </a: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ОТВЕТСТВЕННОСТИ СУДЕЙ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95425" y="1861775"/>
            <a:ext cx="9353550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27803" y="1082248"/>
            <a:ext cx="78219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 ПРОЕКТА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ГОСОРГАНАХ ПОЗВОЛЯТ: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500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738689" y="2696541"/>
            <a:ext cx="89503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РАСШИРИТЬ ДОСТУП В КАССАЦИЮ ПО УГОЛОВНЫМ ДЕЛАМ</a:t>
            </a:r>
          </a:p>
          <a:p>
            <a:pPr marL="342900" indent="-342900">
              <a:lnSpc>
                <a:spcPct val="2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ПЕРЕДАТЬ ОТДЕЛЬНЫЕ СОСТАВЫ КОАП ГОСОРГАНАМ</a:t>
            </a:r>
          </a:p>
          <a:p>
            <a:pPr marL="342900" indent="-342900">
              <a:lnSpc>
                <a:spcPct val="2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СОЗДАТЬ СЕМЕЙНЫЕ СУДЫ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95425" y="1861775"/>
            <a:ext cx="9353550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6331" y="1186347"/>
            <a:ext cx="106993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18 НОРМАТИВНЫХ ПОСТАНОВЛЕНИЙ ВС ЗА 2018 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500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6895" y="2306245"/>
            <a:ext cx="9947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ВВЕДЕНА ПРАКТИКА РАЗЪЯСНЕНИЯ СУДЕБНОГО АКТА </a:t>
            </a: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СУДЬЕЙ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4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ИЗМЕНЕНА </a:t>
            </a:r>
            <a:r>
              <a:rPr lang="ru-RU" sz="1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СТРУКТУРА СУДЕБНЫХ АКТОВ (НОВЫЙ ФОРМАТ</a:t>
            </a: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4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РАЗЪЯСНЕНЫ </a:t>
            </a:r>
            <a:r>
              <a:rPr lang="ru-RU" sz="1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ОСОБЕННОСТИ ПРИКАЗНОГО </a:t>
            </a: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ПРОИЗВОДСТВА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4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ДЕТАЛИЗИРОВАН </a:t>
            </a:r>
            <a:r>
              <a:rPr lang="ru-RU" sz="1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ПОРЯДОК ПЕРЕСМОТРА СУДЕБНЫХ АКТОВ ПО УГОЛОВНЫМ ДЕЛАМ ПО ВНОВЬ ОТКРЫВШИМСЯ </a:t>
            </a: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ОБСТОЯТЕЛЬСТВАМ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4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КОНКРЕТИЗИРОВАН </a:t>
            </a:r>
            <a:r>
              <a:rPr lang="ru-RU" sz="1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ПОРЯДОК ВЗЫСКАНИЯ ПРОЦЕССУАЛЬНЫХ ИЗДЕРЖЕК ПО УГОЛОВНЫМ ДЕЛАМ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96895" y="4703383"/>
            <a:ext cx="994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ОПРЕДЕЛЕНЫ </a:t>
            </a: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СУБЪЕКТЫ КОРПОРАТИВНЫХ СПОРОВ С УЧАСТИЕМ ТОО И ПОРЯДОК ПРИНУДИТЕЛЬНОГО ВЫКУПА ДОЛИ У УЧАСТНИКОВ ТОО</a:t>
            </a:r>
            <a:endParaRPr lang="ru-RU" sz="14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6895" y="5337699"/>
            <a:ext cx="994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КОНКРЕТИЗИРОВАН ПОРЯДОК РАССМОТРЕНИЯ ДЕЛ ОБ УСТАНОВЛЕНИИ ФАКТОВ, ИМЕЮЩИХ ЮРИДИЧЕСКОЕ ЗНАЧЕНИЕ</a:t>
            </a:r>
            <a:endParaRPr lang="ru-RU" sz="14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96895" y="5935596"/>
            <a:ext cx="9947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РАЗЪЯСНЕНЫ ОТДЕЛЬНЫЕ ВОПРОСЫ ИЗЪЯТИЯ ЗЕМЕЛЬНЫХ УЧАСТКОВ И ЗЕМЛЕПОЛЬЗОВАНИЯ</a:t>
            </a:r>
            <a:endParaRPr lang="ru-RU" sz="14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7343" y="167593"/>
            <a:ext cx="2500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2930" y="1192108"/>
            <a:ext cx="10486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7 НОРМАТИВНЫХ ПОСТАНОВЛЕНИЙ ВС ЗА 2019 ГОД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2316" y="2581433"/>
            <a:ext cx="9947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РАЗЪЯСНЕНЫ ОТДЕЛЬНЫЕ ВОПРОСЫ РАССМОТРЕНИЯ ДЕЛ О ПРИЗНАНИИ ГРАЖДАНИНА БЕЗВЕСТНО ОТСУТСТВУЮЩИМ ИЛИ ОБЪЯВЛЕНИИ УМЕРШИМ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РАЗЪЯСНЕНЫ </a:t>
            </a:r>
            <a:r>
              <a:rPr lang="ru-RU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ВОПРОСЫ ПРИМЕНЕНИЯ СУДАМИ ЗАКОНОДАТЕЛЬСТВА, РЕГУЛИРУЮЩЕГО ВЗЫСКАНИЕ АЛИМЕНТОВ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РАЗЪЯСНЕНЫ </a:t>
            </a:r>
            <a:r>
              <a:rPr lang="ru-RU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ВОПРОСЫ ПРИМЕНЕНИЯ ТАМОЖЕННОГО ЗАКОНОДАТЕЛЬСТВА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ДЕТАЛИЗИРОВАН </a:t>
            </a:r>
            <a:r>
              <a:rPr lang="ru-RU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ПОРЯДОК ПРИМЕНЕНИЯ СУДАМИ </a:t>
            </a: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ЗАКОНОДАТЕЛЬСТВА </a:t>
            </a:r>
            <a:r>
              <a:rPr lang="ru-RU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АДМИНИСТРАТИВНОМ </a:t>
            </a: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НАДЗОРЕ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РАЗЪЯСНЕНА </a:t>
            </a:r>
            <a:r>
              <a:rPr lang="ru-RU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СУДЕБНАЯ ПРАКТИКА НАЛОЖЕНИЯ АДМВЗЫСКАНИЙ ПО ОТДЕЛЬНЫМ СУБЪЕКТАМ</a:t>
            </a:r>
          </a:p>
        </p:txBody>
      </p:sp>
    </p:spTree>
    <p:extLst>
      <p:ext uri="{BB962C8B-B14F-4D97-AF65-F5344CB8AC3E}">
        <p14:creationId xmlns:p14="http://schemas.microsoft.com/office/powerpoint/2010/main" val="18379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7343" y="167593"/>
            <a:ext cx="2500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2930" y="1167913"/>
            <a:ext cx="10486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НОРМАТИВНЫХ ПОСТАНОВЛЕНИЙ ВС ЗА 2020 ГОД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2317" y="2274398"/>
            <a:ext cx="99473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ВНЕСЕНЫ ИЗМЕНЕНИЯ  В ПРОЦЕДУРУ ОСПАРИВАНИЯ НАЛОГОВЫМИ ОРГАНАМИ СДЕЛОК   ПРЕДПРИНИМАТЕЛЕЙ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КОНКРЕТИЗИРОВАН ПОРЯДОК САНКЦИОНИРОВАНИЯ МЕР ПРЕСЕЧЕНИЯ В ВИДЕ СОДЕРЖАНИЯ ПОД СТРАЖЕЙ, ДОМАШНЕГО АРЕСТА И </a:t>
            </a: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ЗАЛОГА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РАСКРЫТЫ </a:t>
            </a:r>
            <a:r>
              <a:rPr lang="ru-RU" sz="16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ОСОБЕННОСТИ КВАЛИФИКАЦИИ ПРИ СОВОКУПНОСТИ СОСТАВОВ ПРАВОНАРУШЕНИЙ В СФЕРЕ ЭКОНОМИЧЕСКОЙ ДЕЯТЕЛЬНОСТИ И НАЗНАЧЕНИЯ ДОПОЛНИТЕЛЬНОГО </a:t>
            </a: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НАКАЗАНИЯ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РАЗЪЯСНЕНА </a:t>
            </a:r>
            <a:r>
              <a:rPr lang="ru-RU" sz="16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СУТЬ ВИДОВ НЕГЛАСНЫХ СЛЕДСТВЕННЫХ ДЕЙСТВИЙ </a:t>
            </a: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И ПРИВЕДЕНЫ </a:t>
            </a:r>
            <a:r>
              <a:rPr lang="ru-RU" sz="16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ЧЕТКИЕ КРИТЕРИИ РАЗГРАНИЧЕНИЯ ОРМ ОТ </a:t>
            </a: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НСД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НП </a:t>
            </a:r>
            <a:r>
              <a:rPr lang="ru-RU" sz="16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ВС ПРИВЕДЕНЫ В СООТВЕТСТВИЕ С ДЕЙСТВУЮЩИМ ЗАКОНОДАТЕЛЬСТВОМ И МЕЖДУНАРОДНЫМИ НОРМАМИ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7343" y="167593"/>
            <a:ext cx="2500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1402" y="1167913"/>
            <a:ext cx="104091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 НОРМАТИВНОЕ ПОСТАНОВЛЕНИЕ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ВС ЗА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ГОД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2317" y="2274398"/>
            <a:ext cx="9947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ВНЕСЕНЫ ИЗМЕНЕНИЯ В НЕКОТОРЫЕ НОРМАТИВНЫЕ ПОСТАНОВЛЕНИЯ ПО ГРАЖДАНСКОМУ И ГРАЖДАНСКОМУ ПРОЦЕССУАЛЬНОМУ ЗАКОНДАТЕЛЬСТВУ</a:t>
            </a:r>
          </a:p>
          <a:p>
            <a:pPr marL="457200" indent="-45720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06251"/>
              </a:buClr>
              <a:tabLst>
                <a:tab pos="361950" algn="l"/>
              </a:tabLst>
            </a:pP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44924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13878"/>
          <a:stretch/>
        </p:blipFill>
        <p:spPr>
          <a:xfrm>
            <a:off x="4514850" y="1261"/>
            <a:ext cx="7658100" cy="685673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9"/>
          <a:stretch/>
        </p:blipFill>
        <p:spPr>
          <a:xfrm>
            <a:off x="3360" y="997353"/>
            <a:ext cx="447339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13391" y="2379109"/>
            <a:ext cx="45752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СУДЕЙСКИЕ </a:t>
            </a:r>
          </a:p>
          <a:p>
            <a:pPr algn="ctr"/>
            <a:r>
              <a:rPr lang="ru-RU" sz="54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КАДРЫ</a:t>
            </a:r>
            <a:endParaRPr lang="ru-RU" sz="54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72100" y="4333875"/>
            <a:ext cx="5857875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72345" y="1459230"/>
            <a:ext cx="3220753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ru-RU" sz="250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1785" y="1082248"/>
            <a:ext cx="45684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ЧИСЛЕННОСТЬ СУДЕЙ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3948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kk-KZ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39944" y="2644304"/>
            <a:ext cx="3281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РАЙОННЫЕ СУДЫ И</a:t>
            </a:r>
          </a:p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ПРИРАВНЕННЫЕ К НИМ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8093" y="1611999"/>
            <a:ext cx="29758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состоянию на 01.07.2021 г.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66"/>
          <p:cNvSpPr/>
          <p:nvPr/>
        </p:nvSpPr>
        <p:spPr>
          <a:xfrm>
            <a:off x="4921820" y="2464915"/>
            <a:ext cx="912375" cy="4284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267"/>
          <p:cNvSpPr/>
          <p:nvPr/>
        </p:nvSpPr>
        <p:spPr>
          <a:xfrm>
            <a:off x="6096000" y="2464915"/>
            <a:ext cx="912373" cy="4284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268"/>
          <p:cNvSpPr/>
          <p:nvPr/>
        </p:nvSpPr>
        <p:spPr>
          <a:xfrm>
            <a:off x="7270178" y="2464915"/>
            <a:ext cx="912394" cy="4284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39943" y="3623458"/>
            <a:ext cx="4598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ОБЛАСТНЫЕ СУДЫ И</a:t>
            </a:r>
          </a:p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ПРИРАВНЕННЫЕ К НИМ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39943" y="4594874"/>
            <a:ext cx="4598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ВЕРХОВНЫЙ СУД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1820" y="2644304"/>
            <a:ext cx="912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2 161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6000" y="2644304"/>
            <a:ext cx="899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1 887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50806" y="2644304"/>
            <a:ext cx="77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13%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9904" y="3795019"/>
            <a:ext cx="77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458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72199" y="3795019"/>
            <a:ext cx="77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432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38272" y="3795019"/>
            <a:ext cx="77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89904" y="4602612"/>
            <a:ext cx="77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72199" y="4602612"/>
            <a:ext cx="77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38272" y="4602612"/>
            <a:ext cx="77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83642" y="5739231"/>
            <a:ext cx="108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ВСЕГО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55861" y="5668286"/>
            <a:ext cx="844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2 684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96000" y="5668286"/>
            <a:ext cx="920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2 381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38272" y="5668286"/>
            <a:ext cx="77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11%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55861" y="2098467"/>
            <a:ext cx="8442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ШТАТ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96000" y="2098467"/>
            <a:ext cx="9204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ФАКТ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37822" y="2098467"/>
            <a:ext cx="13771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ВАКАНСИИ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33099" y="503703"/>
            <a:ext cx="29654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1290686"/>
            <a:ext cx="10630311" cy="538914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97510" y="1329311"/>
            <a:ext cx="1495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I.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РАЗДЕЛ 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983093" y="1329311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1938759"/>
            <a:ext cx="10630311" cy="538914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997510" y="1977384"/>
            <a:ext cx="1425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II.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РАЗДЕЛ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983093" y="1977384"/>
            <a:ext cx="3182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ОБЩАЯ ИНФОРМАЦИЯ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3217404"/>
            <a:ext cx="10630311" cy="538914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3983093" y="3256029"/>
            <a:ext cx="2781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3912729"/>
            <a:ext cx="10630311" cy="538914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997510" y="3260072"/>
            <a:ext cx="150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РАЗДЕЛ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83093" y="3951354"/>
            <a:ext cx="3064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4608054"/>
            <a:ext cx="10630311" cy="538914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997510" y="3955397"/>
            <a:ext cx="1432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РАЗДЕЛ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983093" y="4646679"/>
            <a:ext cx="4114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5303379"/>
            <a:ext cx="10630311" cy="538914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997510" y="4650722"/>
            <a:ext cx="1526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РАЗДЕЛ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983093" y="5342004"/>
            <a:ext cx="4786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5998704"/>
            <a:ext cx="10630311" cy="538914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997510" y="5346047"/>
            <a:ext cx="159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РАЗДЕЛ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983093" y="6037329"/>
            <a:ext cx="2928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 НА 2021 ГОД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578081"/>
            <a:ext cx="10630311" cy="53891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997510" y="2616706"/>
            <a:ext cx="1495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РАЗДЕЛ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83093" y="2616706"/>
            <a:ext cx="292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97510" y="6046842"/>
            <a:ext cx="1667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VIII.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РАЗДЕЛ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13731" y="834598"/>
            <a:ext cx="41645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ДВИЖЕНИЕ КАДРОВ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0369" y="1292953"/>
            <a:ext cx="29712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(по состоянию на 01.07.2021 г.)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7343" y="167593"/>
            <a:ext cx="23948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kk-KZ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" y="2572472"/>
            <a:ext cx="595818" cy="3962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8" y="1790701"/>
            <a:ext cx="3308396" cy="6209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8" y="3108005"/>
            <a:ext cx="3308396" cy="3962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8" y="3650307"/>
            <a:ext cx="3308396" cy="39624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8" y="4192609"/>
            <a:ext cx="3308396" cy="396241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850358" y="3105927"/>
            <a:ext cx="21377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ОСВОБОЖДЁННЫЕ: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50358" y="3679626"/>
            <a:ext cx="2449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СОБСТВ. ЖЕЛАНИЮ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8" y="2569519"/>
            <a:ext cx="3308396" cy="396241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850358" y="2567441"/>
            <a:ext cx="24638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ВНОВЬ НАЗНАЧЕННЫЕ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50358" y="4244909"/>
            <a:ext cx="24282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СВЯЗИ С ОТСТАВКОЙ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8" y="4756669"/>
            <a:ext cx="3308396" cy="39624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8" y="5298971"/>
            <a:ext cx="3308396" cy="396241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8" y="5841273"/>
            <a:ext cx="3308396" cy="3962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04" y="1790701"/>
            <a:ext cx="720040" cy="6209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04" y="3108005"/>
            <a:ext cx="720040" cy="3962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23" y="1790701"/>
            <a:ext cx="720040" cy="6209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23" y="3108005"/>
            <a:ext cx="720040" cy="3962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42" y="1790701"/>
            <a:ext cx="720040" cy="6049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42" y="3108005"/>
            <a:ext cx="720040" cy="396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0" y="1790701"/>
            <a:ext cx="720040" cy="6209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0" y="3108005"/>
            <a:ext cx="720040" cy="3962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78" y="1790701"/>
            <a:ext cx="720040" cy="62099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78" y="3108005"/>
            <a:ext cx="720040" cy="3962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97" y="1790701"/>
            <a:ext cx="720040" cy="6209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97" y="3108005"/>
            <a:ext cx="720040" cy="3962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04" y="3650307"/>
            <a:ext cx="720040" cy="39624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23" y="3650307"/>
            <a:ext cx="720040" cy="3962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42" y="3650307"/>
            <a:ext cx="720040" cy="3962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0" y="3650307"/>
            <a:ext cx="720040" cy="3962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78" y="3650307"/>
            <a:ext cx="720040" cy="39624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97" y="3650307"/>
            <a:ext cx="720040" cy="39624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04" y="4192609"/>
            <a:ext cx="720040" cy="3962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23" y="4192609"/>
            <a:ext cx="720040" cy="39624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42" y="4192609"/>
            <a:ext cx="720040" cy="39624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0" y="4192609"/>
            <a:ext cx="720040" cy="39624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78" y="4192609"/>
            <a:ext cx="720040" cy="39624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97" y="4192609"/>
            <a:ext cx="720040" cy="39624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012252" y="190859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909329" y="19165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98748" y="19165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688165" y="190859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577584" y="191653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467003" y="190386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84030" y="3108005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143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967438" y="310800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20119" y="310800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816406" y="310800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743001" y="310800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529108" y="310800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42139" y="36685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031559" y="36685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960859" y="3668557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793027" y="3668557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730977" y="36685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591892" y="36685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42139" y="41926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031559" y="41926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960859" y="41926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816407" y="41926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746341" y="41926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0593895" y="4192609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04" y="2569519"/>
            <a:ext cx="720040" cy="39624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23" y="2569519"/>
            <a:ext cx="720040" cy="396241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42" y="2568368"/>
            <a:ext cx="720040" cy="39624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0" y="2569519"/>
            <a:ext cx="720040" cy="3962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78" y="2569519"/>
            <a:ext cx="720040" cy="396241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97" y="2569519"/>
            <a:ext cx="720040" cy="396241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6084030" y="2569519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967438" y="2569519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926497" y="2569519"/>
            <a:ext cx="55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116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816407" y="256951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743001" y="2569519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0593228" y="2569519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04" y="4756669"/>
            <a:ext cx="720040" cy="39624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23" y="4756669"/>
            <a:ext cx="720040" cy="39624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42" y="4756669"/>
            <a:ext cx="720040" cy="39624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0" y="4756669"/>
            <a:ext cx="720040" cy="396241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78" y="4756669"/>
            <a:ext cx="720040" cy="396241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97" y="4756669"/>
            <a:ext cx="720040" cy="39624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04" y="5298971"/>
            <a:ext cx="720040" cy="396241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23" y="5298971"/>
            <a:ext cx="720040" cy="396241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42" y="5298971"/>
            <a:ext cx="720040" cy="396241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0" y="5298971"/>
            <a:ext cx="720040" cy="39624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78" y="5298971"/>
            <a:ext cx="720040" cy="39624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97" y="5298971"/>
            <a:ext cx="720040" cy="396241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04" y="5841273"/>
            <a:ext cx="720040" cy="396241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23" y="5841273"/>
            <a:ext cx="720040" cy="396241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42" y="5841273"/>
            <a:ext cx="720040" cy="396241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0" y="5841273"/>
            <a:ext cx="720040" cy="39624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78" y="5841273"/>
            <a:ext cx="720040" cy="39624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97" y="5841273"/>
            <a:ext cx="720040" cy="396241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6212270" y="4756669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095677" y="4756669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992797" y="4756669"/>
            <a:ext cx="4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880527" y="475666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9807120" y="475666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0657348" y="475666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206259" y="531722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095677" y="5317221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8024979" y="531722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857148" y="531722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9795097" y="531722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0591891" y="5317221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206258" y="5841273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095679" y="584127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7960858" y="5841273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8880527" y="584127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9746342" y="584127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0549011" y="5841273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19*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850358" y="4754591"/>
            <a:ext cx="21296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ВЫХОД НА ПЕНСИЮ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850358" y="5328290"/>
            <a:ext cx="23929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СВЯЗИ СО СМЕРТЬЮ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850358" y="5893573"/>
            <a:ext cx="33083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ОТРИЦАТЕЛЬНЫМ МОТИВАМ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" name="Рисунок 1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1790701"/>
            <a:ext cx="595818" cy="620992"/>
          </a:xfrm>
          <a:prstGeom prst="rect">
            <a:avLst/>
          </a:prstGeom>
        </p:spPr>
      </p:pic>
      <p:sp>
        <p:nvSpPr>
          <p:cNvPr id="150" name="Прямоугольник 149"/>
          <p:cNvSpPr/>
          <p:nvPr/>
        </p:nvSpPr>
        <p:spPr>
          <a:xfrm>
            <a:off x="682089" y="6291511"/>
            <a:ext cx="36646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* в том числе 2 прекращения отставки 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90359" y="2592602"/>
            <a:ext cx="399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" y="3105927"/>
            <a:ext cx="595818" cy="3104678"/>
          </a:xfrm>
          <a:prstGeom prst="rect">
            <a:avLst/>
          </a:prstGeom>
        </p:spPr>
      </p:pic>
      <p:sp>
        <p:nvSpPr>
          <p:cNvPr id="154" name="Прямоугольник 153"/>
          <p:cNvSpPr/>
          <p:nvPr/>
        </p:nvSpPr>
        <p:spPr>
          <a:xfrm>
            <a:off x="190359" y="3149329"/>
            <a:ext cx="399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" name="Рисунок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6" y="1790701"/>
            <a:ext cx="720040" cy="620991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6" y="3108005"/>
            <a:ext cx="720040" cy="396241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5" y="1790701"/>
            <a:ext cx="720040" cy="620992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5" y="3108005"/>
            <a:ext cx="720040" cy="396241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6" y="3650307"/>
            <a:ext cx="720040" cy="396241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5" y="3650307"/>
            <a:ext cx="720040" cy="396241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6" y="4192609"/>
            <a:ext cx="720040" cy="396241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5" y="4192609"/>
            <a:ext cx="720040" cy="396241"/>
          </a:xfrm>
          <a:prstGeom prst="rect">
            <a:avLst/>
          </a:prstGeom>
        </p:spPr>
      </p:pic>
      <p:sp>
        <p:nvSpPr>
          <p:cNvPr id="156" name="Прямоугольник 155"/>
          <p:cNvSpPr/>
          <p:nvPr/>
        </p:nvSpPr>
        <p:spPr>
          <a:xfrm>
            <a:off x="4238192" y="190386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5130761" y="190386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6" y="2569519"/>
            <a:ext cx="720040" cy="396241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5" y="2569519"/>
            <a:ext cx="720040" cy="396241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6" y="4756669"/>
            <a:ext cx="720040" cy="396241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5" y="4756669"/>
            <a:ext cx="720040" cy="396241"/>
          </a:xfrm>
          <a:prstGeom prst="rect">
            <a:avLst/>
          </a:prstGeom>
        </p:spPr>
      </p:pic>
      <p:pic>
        <p:nvPicPr>
          <p:cNvPr id="170" name="Рисунок 1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6" y="5298971"/>
            <a:ext cx="720040" cy="396241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5" y="5298971"/>
            <a:ext cx="720040" cy="396241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6" y="5841273"/>
            <a:ext cx="720040" cy="396241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5" y="5841273"/>
            <a:ext cx="720040" cy="396241"/>
          </a:xfrm>
          <a:prstGeom prst="rect">
            <a:avLst/>
          </a:prstGeom>
        </p:spPr>
      </p:pic>
      <p:sp>
        <p:nvSpPr>
          <p:cNvPr id="180" name="Прямоугольник 179"/>
          <p:cNvSpPr/>
          <p:nvPr/>
        </p:nvSpPr>
        <p:spPr>
          <a:xfrm>
            <a:off x="4274560" y="310800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157965" y="3108005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4334269" y="3668557"/>
            <a:ext cx="437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223689" y="3668557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4332667" y="4192609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5222887" y="419260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4274559" y="256951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137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5155562" y="2569519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493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4403600" y="475666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5283801" y="4756669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4397588" y="531722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5287007" y="531722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4332667" y="5841273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5230647" y="5841273"/>
            <a:ext cx="4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" name="Рисунок 1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24" y="1774660"/>
            <a:ext cx="720040" cy="620992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24" y="3091964"/>
            <a:ext cx="720040" cy="396241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24" y="3634266"/>
            <a:ext cx="720040" cy="396241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24" y="4176568"/>
            <a:ext cx="720040" cy="396241"/>
          </a:xfrm>
          <a:prstGeom prst="rect">
            <a:avLst/>
          </a:prstGeom>
        </p:spPr>
      </p:pic>
      <p:sp>
        <p:nvSpPr>
          <p:cNvPr id="162" name="Прямоугольник 161"/>
          <p:cNvSpPr/>
          <p:nvPr/>
        </p:nvSpPr>
        <p:spPr>
          <a:xfrm>
            <a:off x="11309571" y="176536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м. </a:t>
            </a:r>
          </a:p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1443455" y="3091964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11442119" y="3652516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1444122" y="41765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" name="Рисунок 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24" y="2553478"/>
            <a:ext cx="720040" cy="396241"/>
          </a:xfrm>
          <a:prstGeom prst="rect">
            <a:avLst/>
          </a:prstGeom>
        </p:spPr>
      </p:pic>
      <p:sp>
        <p:nvSpPr>
          <p:cNvPr id="175" name="Прямоугольник 174"/>
          <p:cNvSpPr/>
          <p:nvPr/>
        </p:nvSpPr>
        <p:spPr>
          <a:xfrm>
            <a:off x="11443455" y="255347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6" name="Рисунок 1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24" y="4740628"/>
            <a:ext cx="720040" cy="396241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24" y="5282930"/>
            <a:ext cx="720040" cy="396241"/>
          </a:xfrm>
          <a:prstGeom prst="rect">
            <a:avLst/>
          </a:prstGeom>
        </p:spPr>
      </p:pic>
      <p:pic>
        <p:nvPicPr>
          <p:cNvPr id="178" name="Рисунок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24" y="5825232"/>
            <a:ext cx="720040" cy="396241"/>
          </a:xfrm>
          <a:prstGeom prst="rect">
            <a:avLst/>
          </a:prstGeom>
        </p:spPr>
      </p:pic>
      <p:sp>
        <p:nvSpPr>
          <p:cNvPr id="179" name="Прямоугольник 178"/>
          <p:cNvSpPr/>
          <p:nvPr/>
        </p:nvSpPr>
        <p:spPr>
          <a:xfrm>
            <a:off x="11507575" y="474062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11531886" y="530118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11508242" y="582523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7" y="3378"/>
            <a:ext cx="12192000" cy="68567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50957" y="5500195"/>
            <a:ext cx="4683853" cy="12764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3600" dirty="0" smtClean="0">
              <a:solidFill>
                <a:srgbClr val="F47D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3600" dirty="0" smtClean="0">
                <a:solidFill>
                  <a:srgbClr val="F47D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sz="3600" dirty="0">
              <a:solidFill>
                <a:srgbClr val="F47D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7" y="1922842"/>
            <a:ext cx="863969" cy="6394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17" y="1922842"/>
            <a:ext cx="863969" cy="639419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5" y="5543134"/>
            <a:ext cx="3211158" cy="386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7258" y="1039318"/>
            <a:ext cx="10477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ОСВОБОЖДЕННЫЕ ПО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ОТРИЦАТЕЛЬНЫМ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МОТИВАМ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5" y="1937936"/>
            <a:ext cx="3211159" cy="5937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5" y="3184113"/>
            <a:ext cx="3211159" cy="3679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17" y="1920570"/>
            <a:ext cx="863969" cy="6394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17" y="3184112"/>
            <a:ext cx="863969" cy="3962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65" y="1920570"/>
            <a:ext cx="863969" cy="639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65" y="3184112"/>
            <a:ext cx="863969" cy="3962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1" y="1920570"/>
            <a:ext cx="863969" cy="6394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1" y="3184112"/>
            <a:ext cx="863969" cy="396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18" y="1920570"/>
            <a:ext cx="863969" cy="6394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18" y="3184112"/>
            <a:ext cx="863969" cy="3962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64" y="1920570"/>
            <a:ext cx="863969" cy="63941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64" y="3184112"/>
            <a:ext cx="863969" cy="3962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68" y="1920570"/>
            <a:ext cx="863969" cy="6394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68" y="3184112"/>
            <a:ext cx="863969" cy="3962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5" y="3726415"/>
            <a:ext cx="3211159" cy="3679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17" y="3726414"/>
            <a:ext cx="863969" cy="39624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65" y="3726414"/>
            <a:ext cx="863969" cy="3962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1" y="3726414"/>
            <a:ext cx="863969" cy="3962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18" y="3726414"/>
            <a:ext cx="863969" cy="3962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64" y="3726414"/>
            <a:ext cx="863969" cy="39624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68" y="3726414"/>
            <a:ext cx="863969" cy="39624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5" y="4268717"/>
            <a:ext cx="3211159" cy="36794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17" y="4268716"/>
            <a:ext cx="863969" cy="3962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65" y="4268716"/>
            <a:ext cx="863969" cy="39624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1" y="4268716"/>
            <a:ext cx="863969" cy="39624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18" y="4268716"/>
            <a:ext cx="863969" cy="39624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64" y="4268716"/>
            <a:ext cx="863969" cy="39624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68" y="4268716"/>
            <a:ext cx="863969" cy="39624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450796" y="207242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98002" y="207242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58820" y="207242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18497" y="2072426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281943" y="207242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247147" y="207242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03227" y="3142415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07929" y="3184112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20723" y="318411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530895" y="3184112"/>
            <a:ext cx="26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464407" y="315139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346519" y="3151399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6*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655179" y="374466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07128" y="374466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24731" y="36984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502042" y="374466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523719" y="374466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454722" y="374466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655179" y="426871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07128" y="426871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65373" y="422254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455555" y="4236003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478033" y="423600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0411441" y="422254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92601" y="3222977"/>
            <a:ext cx="30492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 Narrow" panose="020B0606020202030204" pitchFamily="34" charset="0"/>
                <a:cs typeface="Arial" pitchFamily="34" charset="0"/>
              </a:rPr>
              <a:t>ГРУБОЕ НАРУШЕНИЕ ЗАКОННОСТИ</a:t>
            </a:r>
            <a:endParaRPr lang="ru-RU" sz="1500" b="1" dirty="0">
              <a:solidFill>
                <a:srgbClr val="1B4FA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92588" y="3769381"/>
            <a:ext cx="2933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 Narrow" panose="020B0606020202030204" pitchFamily="34" charset="0"/>
                <a:cs typeface="Arial" pitchFamily="34" charset="0"/>
              </a:rPr>
              <a:t>НАРУШЕНИЕ ТРУД. ДИСЦИПЛИНЫ</a:t>
            </a:r>
            <a:endParaRPr lang="ru-RU" sz="1500" b="1" dirty="0">
              <a:solidFill>
                <a:srgbClr val="1B4FA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5" y="2645627"/>
            <a:ext cx="3211159" cy="367944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17" y="2645626"/>
            <a:ext cx="863969" cy="39624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65" y="2645626"/>
            <a:ext cx="863969" cy="396241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1" y="2644475"/>
            <a:ext cx="863969" cy="39624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18" y="2645626"/>
            <a:ext cx="863969" cy="3962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64" y="2645626"/>
            <a:ext cx="863969" cy="396241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68" y="2645626"/>
            <a:ext cx="863969" cy="396241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5618310" y="261833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560641" y="2618330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438971" y="260008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486011" y="261833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362093" y="261833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0350541" y="2618330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6*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92601" y="2683746"/>
            <a:ext cx="17892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 Narrow" panose="020B0606020202030204" pitchFamily="34" charset="0"/>
                <a:cs typeface="Arial" pitchFamily="34" charset="0"/>
              </a:rPr>
              <a:t>НАРУШЕНИЕ ЭТИКИ</a:t>
            </a:r>
            <a:endParaRPr lang="ru-RU" sz="1500" b="1" dirty="0">
              <a:solidFill>
                <a:srgbClr val="1B4FA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92601" y="4307368"/>
            <a:ext cx="28135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 Narrow" panose="020B0606020202030204" pitchFamily="34" charset="0"/>
                <a:cs typeface="Arial" pitchFamily="34" charset="0"/>
              </a:rPr>
              <a:t>НЕСООТВЕТСТВИЕ ДОЛЖНОСТИ</a:t>
            </a:r>
            <a:endParaRPr lang="ru-RU" sz="1500" b="1" dirty="0">
              <a:solidFill>
                <a:srgbClr val="1B4FA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168425" y="6459632"/>
            <a:ext cx="32175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* в т.ч. 1 прекращение отставки 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248178" y="2092481"/>
            <a:ext cx="14366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ОСНОВАНИЕ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92601" y="5566318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47D70"/>
                </a:solidFill>
                <a:latin typeface="Arial Narrow" panose="020B0606020202030204" pitchFamily="34" charset="0"/>
                <a:cs typeface="Arial" pitchFamily="34" charset="0"/>
              </a:rPr>
              <a:t>ИТОГО</a:t>
            </a:r>
            <a:endParaRPr lang="ru-RU" sz="1500" b="1" dirty="0">
              <a:solidFill>
                <a:srgbClr val="F47D7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17" y="5532908"/>
            <a:ext cx="863969" cy="396241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65" y="5532908"/>
            <a:ext cx="863969" cy="396241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1" y="5532908"/>
            <a:ext cx="863969" cy="396241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18" y="5532908"/>
            <a:ext cx="863969" cy="396241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64" y="5532908"/>
            <a:ext cx="863969" cy="396241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68" y="5532908"/>
            <a:ext cx="863969" cy="396241"/>
          </a:xfrm>
          <a:prstGeom prst="rect">
            <a:avLst/>
          </a:prstGeom>
        </p:spPr>
      </p:pic>
      <p:sp>
        <p:nvSpPr>
          <p:cNvPr id="165" name="Прямоугольник 164"/>
          <p:cNvSpPr/>
          <p:nvPr/>
        </p:nvSpPr>
        <p:spPr>
          <a:xfrm>
            <a:off x="5608693" y="552015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6557435" y="552015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7438970" y="5520152"/>
            <a:ext cx="52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2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8455555" y="552015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9373836" y="5520152"/>
            <a:ext cx="537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sz="2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10323275" y="5500195"/>
            <a:ext cx="52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2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29" y="3186384"/>
            <a:ext cx="863969" cy="39624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29" y="3728686"/>
            <a:ext cx="863969" cy="39624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29" y="4270988"/>
            <a:ext cx="863969" cy="396241"/>
          </a:xfrm>
          <a:prstGeom prst="rect">
            <a:avLst/>
          </a:prstGeom>
        </p:spPr>
      </p:pic>
      <p:sp>
        <p:nvSpPr>
          <p:cNvPr id="103" name="Прямоугольник 102"/>
          <p:cNvSpPr/>
          <p:nvPr/>
        </p:nvSpPr>
        <p:spPr>
          <a:xfrm>
            <a:off x="4494296" y="2075327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kk-KZ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29" y="2647898"/>
            <a:ext cx="863969" cy="396241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29" y="5535180"/>
            <a:ext cx="863969" cy="396241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69" y="3186384"/>
            <a:ext cx="863969" cy="39624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69" y="3728686"/>
            <a:ext cx="863969" cy="39624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69" y="4270988"/>
            <a:ext cx="863969" cy="396241"/>
          </a:xfrm>
          <a:prstGeom prst="rect">
            <a:avLst/>
          </a:prstGeom>
        </p:spPr>
      </p:pic>
      <p:sp>
        <p:nvSpPr>
          <p:cNvPr id="109" name="Прямоугольник 108"/>
          <p:cNvSpPr/>
          <p:nvPr/>
        </p:nvSpPr>
        <p:spPr>
          <a:xfrm>
            <a:off x="3542348" y="207469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kk-KZ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69" y="2647898"/>
            <a:ext cx="863969" cy="396241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35" y="5535180"/>
            <a:ext cx="863969" cy="396241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3603320" y="5520549"/>
            <a:ext cx="52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574447" y="552015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8230518" y="5511887"/>
            <a:ext cx="3739098" cy="12764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3600" dirty="0" smtClean="0">
              <a:solidFill>
                <a:srgbClr val="F47D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3600" dirty="0" smtClean="0">
                <a:solidFill>
                  <a:srgbClr val="F47D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3600" dirty="0">
              <a:solidFill>
                <a:srgbClr val="F47D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689883" y="261833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4621736" y="262721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3723223" y="3137945"/>
            <a:ext cx="357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4654597" y="3153671"/>
            <a:ext cx="29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3741121" y="3698497"/>
            <a:ext cx="29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4665222" y="3698497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708259" y="423600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4685856" y="4238275"/>
            <a:ext cx="29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337343" y="167593"/>
            <a:ext cx="23948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kk-KZ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610369" y="1578703"/>
            <a:ext cx="29712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(по состоянию на 01.07.2021 г.)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Рисунок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647" y="3168071"/>
            <a:ext cx="863969" cy="396241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647" y="3710373"/>
            <a:ext cx="863969" cy="396241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647" y="4252675"/>
            <a:ext cx="863969" cy="396241"/>
          </a:xfrm>
          <a:prstGeom prst="rect">
            <a:avLst/>
          </a:prstGeom>
        </p:spPr>
      </p:pic>
      <p:sp>
        <p:nvSpPr>
          <p:cNvPr id="130" name="Прямоугольник 129"/>
          <p:cNvSpPr/>
          <p:nvPr/>
        </p:nvSpPr>
        <p:spPr>
          <a:xfrm>
            <a:off x="11105648" y="1913510"/>
            <a:ext cx="863968" cy="646331"/>
          </a:xfrm>
          <a:prstGeom prst="rect">
            <a:avLst/>
          </a:prstGeom>
          <a:solidFill>
            <a:srgbClr val="2457A7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spc="-1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1000" b="1" spc="-1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м. </a:t>
            </a:r>
            <a:r>
              <a:rPr lang="en-US" b="1" spc="-1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b="1" spc="-1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spc="-1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647" y="2629585"/>
            <a:ext cx="863969" cy="396241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647" y="5540930"/>
            <a:ext cx="863969" cy="388219"/>
          </a:xfrm>
          <a:prstGeom prst="rect">
            <a:avLst/>
          </a:prstGeom>
        </p:spPr>
      </p:pic>
      <p:sp>
        <p:nvSpPr>
          <p:cNvPr id="133" name="Прямоугольник 132"/>
          <p:cNvSpPr/>
          <p:nvPr/>
        </p:nvSpPr>
        <p:spPr>
          <a:xfrm>
            <a:off x="11389980" y="3159421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1401201" y="375268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1357920" y="423057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1359537" y="26263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1355515" y="5508217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0" y="4806124"/>
            <a:ext cx="3211159" cy="621881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02" y="4806124"/>
            <a:ext cx="863969" cy="608691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50" y="4806124"/>
            <a:ext cx="863969" cy="608691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26" y="4806124"/>
            <a:ext cx="863969" cy="608691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03" y="4806124"/>
            <a:ext cx="863969" cy="608691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49" y="4806124"/>
            <a:ext cx="863969" cy="608691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253" y="4806124"/>
            <a:ext cx="863969" cy="608691"/>
          </a:xfrm>
          <a:prstGeom prst="rect">
            <a:avLst/>
          </a:prstGeom>
        </p:spPr>
      </p:pic>
      <p:sp>
        <p:nvSpPr>
          <p:cNvPr id="146" name="Прямоугольник 145"/>
          <p:cNvSpPr/>
          <p:nvPr/>
        </p:nvSpPr>
        <p:spPr>
          <a:xfrm>
            <a:off x="5687264" y="490237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639213" y="490237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7631923" y="4856208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522906" y="4869663"/>
            <a:ext cx="287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9544583" y="4869663"/>
            <a:ext cx="287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10477991" y="4856209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24686" y="4844776"/>
            <a:ext cx="29674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 Narrow" panose="020B0606020202030204" pitchFamily="34" charset="0"/>
                <a:cs typeface="Arial" pitchFamily="34" charset="0"/>
              </a:rPr>
              <a:t>ВСТУПЛЕНИЕ В ЗАКОННУЮ СИЛУ </a:t>
            </a:r>
          </a:p>
          <a:p>
            <a:r>
              <a:rPr lang="ru-RU" sz="1500" b="1" dirty="0" smtClean="0">
                <a:solidFill>
                  <a:srgbClr val="1B4FA2"/>
                </a:solidFill>
                <a:latin typeface="Arial Narrow" panose="020B0606020202030204" pitchFamily="34" charset="0"/>
                <a:cs typeface="Arial" pitchFamily="34" charset="0"/>
              </a:rPr>
              <a:t>ОБВИНИТЕЛЬНОГО ПРИГОВОРА</a:t>
            </a:r>
            <a:endParaRPr lang="ru-RU" sz="1500" b="1" dirty="0">
              <a:solidFill>
                <a:srgbClr val="1B4FA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14" y="4808396"/>
            <a:ext cx="863969" cy="590378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54" y="4808396"/>
            <a:ext cx="863969" cy="590378"/>
          </a:xfrm>
          <a:prstGeom prst="rect">
            <a:avLst/>
          </a:prstGeom>
        </p:spPr>
      </p:pic>
      <p:sp>
        <p:nvSpPr>
          <p:cNvPr id="156" name="Прямоугольник 155"/>
          <p:cNvSpPr/>
          <p:nvPr/>
        </p:nvSpPr>
        <p:spPr>
          <a:xfrm>
            <a:off x="3774809" y="4872752"/>
            <a:ext cx="287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4717941" y="4871935"/>
            <a:ext cx="29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pic>
        <p:nvPicPr>
          <p:cNvPr id="172" name="Рисунок 1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32" y="4790083"/>
            <a:ext cx="863969" cy="608691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>
          <a:xfrm>
            <a:off x="11390005" y="486423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graphicFrame>
        <p:nvGraphicFramePr>
          <p:cNvPr id="101" name="object 2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99086"/>
              </p:ext>
            </p:extLst>
          </p:nvPr>
        </p:nvGraphicFramePr>
        <p:xfrm>
          <a:off x="1150170" y="2533146"/>
          <a:ext cx="3735969" cy="2771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5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18743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1800" b="1" spc="-110" dirty="0" smtClean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РЕШЕНИЕ СУДЕБНОГО ЖЮРИ</a:t>
                      </a: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lang="ru-RU" sz="200" b="1" spc="-110" dirty="0" smtClean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800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49920" marB="0" anchor="ctr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3593">
                <a:tc>
                  <a:txBody>
                    <a:bodyPr/>
                    <a:lstStyle/>
                    <a:p>
                      <a:pPr marL="392430" indent="-285750">
                        <a:lnSpc>
                          <a:spcPct val="100000"/>
                        </a:lnSpc>
                        <a:spcBef>
                          <a:spcPts val="795"/>
                        </a:spcBef>
                        <a:buFont typeface="Wingdings" pitchFamily="2" charset="2"/>
                        <a:buChar char="Ø"/>
                      </a:pPr>
                      <a:r>
                        <a:rPr lang="ru-RU" sz="1800" b="1" spc="-6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ВЫГОВОР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739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3426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pPr marL="392430" indent="-285750">
                        <a:lnSpc>
                          <a:spcPct val="100000"/>
                        </a:lnSpc>
                        <a:spcBef>
                          <a:spcPts val="465"/>
                        </a:spcBef>
                        <a:buFont typeface="Wingdings" pitchFamily="2" charset="2"/>
                        <a:buChar char="Ø"/>
                      </a:pPr>
                      <a:r>
                        <a:rPr lang="ru-RU" sz="1800" b="1" spc="-12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ЗАМЕЧАНИЕ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01771" marB="0">
                    <a:lnT w="83426">
                      <a:solidFill>
                        <a:srgbClr val="FFFFFF"/>
                      </a:solidFill>
                      <a:prstDash val="solid"/>
                    </a:lnT>
                    <a:lnB w="83413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4369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800" b="1" spc="-114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1691" marB="0">
                    <a:lnT w="83413">
                      <a:solidFill>
                        <a:srgbClr val="FFFFFF"/>
                      </a:solidFill>
                      <a:prstDash val="solid"/>
                    </a:lnT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2" name="object 2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63278"/>
              </p:ext>
            </p:extLst>
          </p:nvPr>
        </p:nvGraphicFramePr>
        <p:xfrm>
          <a:off x="5190546" y="2533146"/>
          <a:ext cx="6458529" cy="2690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5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26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2609"/>
              </a:tblGrid>
              <a:tr h="618743"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b="1" spc="-225" dirty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sz="2400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319" marB="0" anchor="ctr"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b="1" spc="-225" dirty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sz="2400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319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b="1" spc="-225" dirty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sz="2400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319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b="1" spc="-225" dirty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sz="2400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319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b="1" spc="-225" dirty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sz="2400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319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400" b="1" spc="-195" dirty="0" smtClean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sz="2100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07242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b="1" dirty="0" smtClean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6 м.</a:t>
                      </a:r>
                      <a:r>
                        <a:rPr lang="ru-RU" sz="2400" b="1" baseline="0" dirty="0" smtClean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sz="2100" b="1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07242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200"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18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56486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19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56486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18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56486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18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56486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19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56486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kk-KZ" sz="2000" spc="-229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38977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20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sz="20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38977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267"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24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698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3413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24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698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3413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19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698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3413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19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698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3413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18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698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3413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kk-KZ" sz="2000" spc="-24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89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3413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20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sz="20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89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834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4369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</a:pPr>
                      <a:r>
                        <a:rPr sz="2000" b="1" spc="-17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89" marB="0" anchor="ctr">
                    <a:lnR w="53975">
                      <a:solidFill>
                        <a:srgbClr val="FFFFFF"/>
                      </a:solidFill>
                      <a:prstDash val="solid"/>
                    </a:lnR>
                    <a:lnT w="83413">
                      <a:solidFill>
                        <a:srgbClr val="FFFFFF"/>
                      </a:solidFill>
                      <a:prstDash val="solid"/>
                    </a:lnT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2000" b="1" spc="-17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89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83413">
                      <a:solidFill>
                        <a:srgbClr val="FFFFFF"/>
                      </a:solidFill>
                      <a:prstDash val="solid"/>
                    </a:lnT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2000" b="1" spc="-17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89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83413">
                      <a:solidFill>
                        <a:srgbClr val="FFFFFF"/>
                      </a:solidFill>
                      <a:prstDash val="solid"/>
                    </a:lnT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2000" b="1" spc="-17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89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83413">
                      <a:solidFill>
                        <a:srgbClr val="FFFFFF"/>
                      </a:solidFill>
                      <a:prstDash val="solid"/>
                    </a:lnT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</a:pPr>
                      <a:r>
                        <a:rPr sz="2000" b="1" spc="-17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89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83413">
                      <a:solidFill>
                        <a:srgbClr val="FFFFFF"/>
                      </a:solidFill>
                      <a:prstDash val="solid"/>
                    </a:lnT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kk-KZ" sz="2000" b="1" spc="-17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4333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3413">
                      <a:solidFill>
                        <a:srgbClr val="FFFFFF"/>
                      </a:solidFill>
                      <a:prstDash val="solid"/>
                    </a:lnT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2000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sz="2000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4333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834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2034567" y="1101298"/>
            <a:ext cx="8122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ДИСЦИПЛИНАРНАЯ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ОТВЕТСТВЕННОСТЬ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0348" y="5781630"/>
            <a:ext cx="6556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Основания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грубое </a:t>
            </a:r>
            <a:r>
              <a:rPr lang="ru-RU" sz="16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нарушение законности при рассмотрении судебных </a:t>
            </a: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дел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нарушение </a:t>
            </a:r>
            <a:r>
              <a:rPr lang="ru-RU" sz="16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судейской этики</a:t>
            </a:r>
            <a:endParaRPr lang="ru-RU" sz="1600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7343" y="167593"/>
            <a:ext cx="23948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kk-KZ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10369" y="1635853"/>
            <a:ext cx="29712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(по состоянию на 01.07.2021 г.)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882223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УГОЛОВНЫЕ ДЕЛА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СУДЬЯМ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924050"/>
            <a:ext cx="4559873" cy="6552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2725384"/>
            <a:ext cx="4559873" cy="5506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3428202"/>
            <a:ext cx="4559873" cy="3962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55" y="1924050"/>
            <a:ext cx="722329" cy="6552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55" y="2725384"/>
            <a:ext cx="722329" cy="5506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55" y="3428202"/>
            <a:ext cx="722329" cy="3962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65" y="1924050"/>
            <a:ext cx="722329" cy="6552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65" y="2725384"/>
            <a:ext cx="722329" cy="5506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65" y="3428202"/>
            <a:ext cx="722329" cy="3962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75" y="1924050"/>
            <a:ext cx="722329" cy="6552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75" y="2725384"/>
            <a:ext cx="722329" cy="5506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75" y="3428202"/>
            <a:ext cx="722329" cy="396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9" y="1924050"/>
            <a:ext cx="722329" cy="6552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9" y="2725384"/>
            <a:ext cx="722329" cy="5506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9" y="3428202"/>
            <a:ext cx="722329" cy="3962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61" y="1924050"/>
            <a:ext cx="722329" cy="65527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61" y="2725384"/>
            <a:ext cx="722329" cy="550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61" y="3428202"/>
            <a:ext cx="722329" cy="3962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71" y="1924050"/>
            <a:ext cx="722329" cy="65527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71" y="2725384"/>
            <a:ext cx="722329" cy="55061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71" y="3428202"/>
            <a:ext cx="722329" cy="3962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3970504"/>
            <a:ext cx="4559873" cy="3962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55" y="3970504"/>
            <a:ext cx="722329" cy="39624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65" y="3970504"/>
            <a:ext cx="722329" cy="3962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75" y="3970504"/>
            <a:ext cx="722329" cy="3962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9" y="3970504"/>
            <a:ext cx="722329" cy="3962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61" y="3970504"/>
            <a:ext cx="722329" cy="39624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71" y="3970504"/>
            <a:ext cx="722329" cy="39624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4512806"/>
            <a:ext cx="4559873" cy="39624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55" y="4512806"/>
            <a:ext cx="722329" cy="3962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65" y="4512806"/>
            <a:ext cx="722329" cy="39624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75" y="4512806"/>
            <a:ext cx="722329" cy="39624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9" y="4512806"/>
            <a:ext cx="722329" cy="39624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61" y="4512806"/>
            <a:ext cx="722329" cy="39624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71" y="4512806"/>
            <a:ext cx="722329" cy="39624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396155" y="2067020"/>
            <a:ext cx="730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15124" y="2067020"/>
            <a:ext cx="715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27224" y="2072273"/>
            <a:ext cx="72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56320" y="2067020"/>
            <a:ext cx="72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105139" y="2070663"/>
            <a:ext cx="730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046493" y="2070663"/>
            <a:ext cx="72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04176" y="2742607"/>
            <a:ext cx="691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321465" y="2739079"/>
            <a:ext cx="722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54796" y="2739079"/>
            <a:ext cx="71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367729" y="2739079"/>
            <a:ext cx="321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121184" y="2739079"/>
            <a:ext cx="714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046492" y="2739079"/>
            <a:ext cx="71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26515" y="3441656"/>
            <a:ext cx="261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72598" y="3428202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454904" y="3438708"/>
            <a:ext cx="266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395322" y="3438708"/>
            <a:ext cx="266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339510" y="3441656"/>
            <a:ext cx="261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266820" y="3452162"/>
            <a:ext cx="26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640056" y="3988754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580620" y="3988754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05930" y="3988754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428643" y="3988754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339510" y="3999260"/>
            <a:ext cx="261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260691" y="3970504"/>
            <a:ext cx="26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640056" y="4512806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80620" y="4526260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478358" y="4512806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428644" y="4512806"/>
            <a:ext cx="266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350872" y="4512806"/>
            <a:ext cx="26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0270216" y="4523312"/>
            <a:ext cx="266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00545" y="2681052"/>
            <a:ext cx="4115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ПОПАЛИ В ОРБИТУ УГОЛОВНОГО</a:t>
            </a:r>
            <a:endParaRPr lang="en-US" b="1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ПРЕСЛЕДОВАНИЯ, ИЗ НИХ: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00545" y="3426124"/>
            <a:ext cx="16225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ОСУЖДЕНЫ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00545" y="3999823"/>
            <a:ext cx="27039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НА СЛЕДСТВИИ/В СУДЕ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00545" y="4535889"/>
            <a:ext cx="43651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ru-RU" sz="1500" spc="-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ПРЕКРАЩЕНО УГОЛОВНОЕ ПРЕСЛЕДОВАНИЕ</a:t>
            </a:r>
            <a:endParaRPr lang="ru-RU" sz="1500" spc="-1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7343" y="167593"/>
            <a:ext cx="23727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kk-KZ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7458" y="5445793"/>
            <a:ext cx="11290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 4 последних года субъектами уголовного преследования стали 35 </a:t>
            </a:r>
            <a:r>
              <a:rPr lang="ru-RU" sz="1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судей (из них </a:t>
            </a:r>
            <a:r>
              <a:rPr lang="ru-RU" sz="1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1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осуждены к лишению свободы). </a:t>
            </a:r>
            <a:endParaRPr lang="en-US" sz="140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Это больше, чем за 8 лет вместе взятых. Законом </a:t>
            </a:r>
            <a:r>
              <a:rPr lang="ru-RU" sz="1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от 19 декабря 2020 года ужесточена ответственность судей за коррупционные преступления. Судья определен самостоятельным субъектом по ряду уголовных дел (получение взятки, служебный подлог и др</a:t>
            </a:r>
            <a:r>
              <a:rPr lang="ru-RU" sz="1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.). </a:t>
            </a:r>
          </a:p>
          <a:p>
            <a:r>
              <a:rPr lang="ru-RU" sz="1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осужденному за коррупцию судье УДО теперь не </a:t>
            </a:r>
            <a:r>
              <a:rPr lang="ru-RU" sz="1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применяется. Для вычищения системы от порочащих её судей укреплена Служба безопасности, налажено четкое взаимодействие с Антикоррупционной </a:t>
            </a:r>
            <a:r>
              <a:rPr lang="ru-RU" sz="1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службой.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170788" y="1436221"/>
            <a:ext cx="352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(по состоянию на 01.07.2021 г.)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8" y="5074277"/>
            <a:ext cx="4559873" cy="39624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77" y="5074277"/>
            <a:ext cx="722329" cy="396241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87" y="5074277"/>
            <a:ext cx="722329" cy="39624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97" y="5074277"/>
            <a:ext cx="722329" cy="3962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41" y="5074277"/>
            <a:ext cx="722329" cy="396241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83" y="5074277"/>
            <a:ext cx="722329" cy="39624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93" y="5074277"/>
            <a:ext cx="722329" cy="396241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5651299" y="5088284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562904" y="5074277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501918" y="5088284"/>
            <a:ext cx="22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436665" y="5074277"/>
            <a:ext cx="21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9350872" y="5074277"/>
            <a:ext cx="261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0317199" y="5074277"/>
            <a:ext cx="21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08567" y="5097360"/>
            <a:ext cx="15541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ru-RU" sz="1500" spc="-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ОПРАВДАНЫ</a:t>
            </a:r>
            <a:endParaRPr lang="ru-RU" sz="1500" spc="-1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71" y="1924050"/>
            <a:ext cx="722329" cy="665779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71" y="2725384"/>
            <a:ext cx="722329" cy="561116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71" y="3438708"/>
            <a:ext cx="722329" cy="39624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71" y="3981010"/>
            <a:ext cx="722329" cy="39624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71" y="4523312"/>
            <a:ext cx="722329" cy="396241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10979170" y="1933773"/>
            <a:ext cx="722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м. </a:t>
            </a:r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0987192" y="2749585"/>
            <a:ext cx="71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11249877" y="3438708"/>
            <a:ext cx="26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1249877" y="3999260"/>
            <a:ext cx="26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1249878" y="4523312"/>
            <a:ext cx="266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93" y="5084783"/>
            <a:ext cx="722329" cy="396241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11257899" y="5084783"/>
            <a:ext cx="21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2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337343" y="167593"/>
            <a:ext cx="23948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kk-KZ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500578" y="940631"/>
            <a:ext cx="5190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ПОРЯДОК ОЦЕНКИ СУДЕЙ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8123" y="2212405"/>
            <a:ext cx="3867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МАЯ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55137" y="2212405"/>
            <a:ext cx="35712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МАЯ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110" y="3500438"/>
            <a:ext cx="5221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СУДЕБНОЕ ЖЮРИ ПРИ ВСС</a:t>
            </a:r>
            <a:endParaRPr lang="en-US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ЭКЗАМЕНАЦИОННЫЕ БИЛЕТЫ</a:t>
            </a:r>
            <a:endParaRPr lang="en-US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СВЕДЕНИЯ О СУДЬЕ ДАВАЛИ ОБЛСУДЫ</a:t>
            </a:r>
            <a:endParaRPr lang="en-US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5040" y="3500438"/>
            <a:ext cx="52771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КОМИССИЯ ПО КАЧЕСТВУ ПРАВОСУДИЯ ПРИ ВСС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en-US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МЕТОДИКА ОЦЕНКИ ПО 16-ТИ ПОКАЗАТЕЛЯМ</a:t>
            </a:r>
            <a:endParaRPr lang="en-US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СВЕДЕНИЯ ИЗ ЭЛЕКТРОННОЙ БАЗЫ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7343" y="167593"/>
            <a:ext cx="23727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kk-KZ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238869" y="1082248"/>
            <a:ext cx="97142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ЗАДАЧИ КОМИССИИ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ПО КАЧЕСТВУ ПРАВОСУДИЯ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271589" y="3291324"/>
            <a:ext cx="46360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ПРОФЕССИОНАЛЬНЫЕ ЗНАНИЯ И УМЕНИЯ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РЕЗУЛЬТАТЫ СУДЕБНОЙ ДЕЯТЕЛЬНОСТИ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ДЕЛОВЫЕ КАЧЕСТВА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НРАВСТВЕННЫЕ КАЧЕСТВА </a:t>
            </a:r>
            <a:endParaRPr lang="ru-RU" sz="15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1022814" y="1762010"/>
            <a:ext cx="10299308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57" y="2173650"/>
            <a:ext cx="4511163" cy="706035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28" y="2173650"/>
            <a:ext cx="4511163" cy="706035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6280549" y="3429000"/>
            <a:ext cx="54217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ПРИЗНАТЬ СООТВЕТСТВУЮЩИМ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    ЗАНИМАЕМОЙ ДОЛЖНОСТИ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НА ВЫШЕСТОЯЩУЮ ДОЛЖНОСТЬ ЛИБО НЕТ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ПЕРЕВЕСТИ В ДРУГОЙ СУД, НА ИНУЮ СПЕЦИАЛИЗАЦИЮ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kk-KZ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ПРИЗНАТЬ НЕСООТВЕТСТВУЮЩИМ</a:t>
            </a:r>
          </a:p>
          <a:p>
            <a:pPr>
              <a:buClr>
                <a:srgbClr val="F47D70"/>
              </a:buClr>
            </a:pPr>
            <a:r>
              <a:rPr lang="kk-KZ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    ЗАНИМАЕМОЙ ДОЛЖНОСТИ 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kk-KZ" sz="15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 КАДРОВЫЙ РЕЗЕРВ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kk-KZ" sz="15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029681" y="2246214"/>
            <a:ext cx="26036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ОЦЕНИВАЕТ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53882" y="2246214"/>
            <a:ext cx="30955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РЕКОМЕНДУЕТ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sp>
        <p:nvSpPr>
          <p:cNvPr id="25" name="object 267"/>
          <p:cNvSpPr/>
          <p:nvPr/>
        </p:nvSpPr>
        <p:spPr>
          <a:xfrm>
            <a:off x="0" y="1648048"/>
            <a:ext cx="12192000" cy="4998476"/>
          </a:xfrm>
          <a:prstGeom prst="rect">
            <a:avLst/>
          </a:prstGeom>
          <a:blipFill dpi="0" rotWithShape="1">
            <a:blip r:embed="rId3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337343" y="167593"/>
            <a:ext cx="23948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kk-KZ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60965" y="893333"/>
            <a:ext cx="4470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РЕЗУЛЬТАТЫ ОЦЕНКИ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19361" y="1726497"/>
            <a:ext cx="37042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СУДЕБНОЕ ЖЮРИ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09783" y="1726497"/>
            <a:ext cx="52318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КОМИССИЯ ПО КАЧЕСТВУ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1879" y="2322814"/>
            <a:ext cx="49792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2016 - АПРЕЛЬ 2019 ГОДА: (ЗА 3 ГОДА И 4 МЕСЯЦА)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43059" y="2322814"/>
            <a:ext cx="23653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ОКТЯБРЯ 2019 ГОДА: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15699" y="2904596"/>
            <a:ext cx="2517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ПРОШЛИ ОЦЕНКУ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84997" y="2773791"/>
            <a:ext cx="118494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B4FA2"/>
              </a:buClr>
            </a:pPr>
            <a:r>
              <a:rPr lang="ru-RU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1627</a:t>
            </a:r>
            <a:endParaRPr lang="ru-RU" sz="3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0206" y="3487899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B4FA2"/>
              </a:buClr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1612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999" y="4195785"/>
            <a:ext cx="14702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СООТВЕТСТВУЮТ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ДОЛЖНОСТИ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98671" y="34878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B4FA2"/>
              </a:buClr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84526" y="4195785"/>
            <a:ext cx="17331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ПЕРЕВОД НА ДРУГУЮ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СПЕЦИАЛИЗАЦИЮ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03577" y="3487899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B4FA2"/>
              </a:buClr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35133" y="4195785"/>
            <a:ext cx="22076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СООТВЕТСТВУЮТ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ЗАНИМАЕМОЙ ДОЛЖНОСТИ 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12490" y="2904596"/>
            <a:ext cx="2517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ПРОШЛИ ОЦЕНКУ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619198" y="2773791"/>
            <a:ext cx="91012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B4FA2"/>
              </a:buClr>
            </a:pPr>
            <a:r>
              <a:rPr lang="ru-RU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711</a:t>
            </a:r>
            <a:endParaRPr lang="ru-RU" sz="3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19664" y="3487899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B4FA2"/>
              </a:buClr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47790" y="4195785"/>
            <a:ext cx="14702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СООТВЕТСТВУЮТ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ДОЛЖНОСТИ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393346" y="3487899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B4FA2"/>
              </a:buClr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81317" y="4195785"/>
            <a:ext cx="17331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ПЕРЕВОД НА ДРУГУЮ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СПЕЦИАЛИЗАЦИЮ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171345" y="34878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B4FA2"/>
              </a:buClr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731924" y="4195785"/>
            <a:ext cx="22076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СООТВЕТСТВУЮТ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ЗАНИМАЕМОЙ ДОЛЖНОСТИ 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88500" y="4539808"/>
            <a:ext cx="10743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B4FA2"/>
              </a:buClr>
            </a:pPr>
            <a:r>
              <a:rPr lang="ru-RU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</a:t>
            </a:r>
            <a:endParaRPr lang="ru-RU" sz="5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99173" y="4812408"/>
            <a:ext cx="3702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УВОЛИЛИСЬ ПЕРЕД ОЦЕНКОЙ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СОБСТВЕННОМУ ЖЕЛАНИЮ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3208" y="5492435"/>
            <a:ext cx="10191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Приведены результаты оценки судей после первого года работы и очередной оценки раз в 5 лет</a:t>
            </a: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48756" y="5940417"/>
            <a:ext cx="8129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Без учета вакансий и судей со стажем свыше 20 лет, не подлежащих оценке, </a:t>
            </a: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2019-2022 </a:t>
            </a: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годы оценку </a:t>
            </a:r>
            <a:r>
              <a:rPr lang="ru-RU" sz="16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по новой методике пройдут 84% всех судей</a:t>
            </a:r>
          </a:p>
        </p:txBody>
      </p:sp>
    </p:spTree>
    <p:extLst>
      <p:ext uri="{BB962C8B-B14F-4D97-AF65-F5344CB8AC3E}">
        <p14:creationId xmlns:p14="http://schemas.microsoft.com/office/powerpoint/2010/main" val="29676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0047" y="1082248"/>
            <a:ext cx="67319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АКАДЕМИЯ ПРАВОСУДИЯ ПРИ ВС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4096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kk-KZ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СУДЕЙСКИЕ КАДРЫ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" y="2219676"/>
            <a:ext cx="4559873" cy="3962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" y="2801671"/>
            <a:ext cx="4559873" cy="3962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04" y="2219676"/>
            <a:ext cx="863969" cy="3962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04" y="2801671"/>
            <a:ext cx="863969" cy="3962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08" y="2219676"/>
            <a:ext cx="863969" cy="3962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08" y="2801671"/>
            <a:ext cx="863969" cy="396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12" y="2219676"/>
            <a:ext cx="863969" cy="3962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12" y="2801671"/>
            <a:ext cx="863969" cy="3962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16" y="2219676"/>
            <a:ext cx="863969" cy="3962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16" y="2801671"/>
            <a:ext cx="863969" cy="3962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20" y="2219676"/>
            <a:ext cx="1037206" cy="3962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20" y="2801671"/>
            <a:ext cx="1037206" cy="3962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" y="3343973"/>
            <a:ext cx="4559873" cy="591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04" y="3343973"/>
            <a:ext cx="863969" cy="5910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08" y="3343973"/>
            <a:ext cx="863969" cy="5910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12" y="3343973"/>
            <a:ext cx="863969" cy="5910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16" y="3343973"/>
            <a:ext cx="863969" cy="59102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20" y="3343973"/>
            <a:ext cx="1037206" cy="59102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342391" y="22331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57187" y="22331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424391" y="223313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491595" y="22331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653819" y="22331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406203" y="280167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80618" y="2801671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43815" y="2801671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644709" y="280167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759130" y="2801671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406201" y="3454821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491806" y="3429630"/>
            <a:ext cx="42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5417" y="342963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615026" y="3429630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9849699" y="3429630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08569" y="2799593"/>
            <a:ext cx="29963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КОЛИЧЕСТВО ВЫПУСКНИКОВ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8569" y="3373292"/>
            <a:ext cx="32295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ИЗ НИХ НАЗНАЧЕНО СУДЬЯМИ*</a:t>
            </a:r>
            <a:r>
              <a:rPr lang="ru-RU" sz="12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30692" y="4269662"/>
            <a:ext cx="9542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∗ВЫПУСКНИК МОЖЕТ УЧАСТВОВАТЬ В КОНКУРСЕ В ТЕЧЕНИЕ 4-Х ЛЕТ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08569" y="2243358"/>
            <a:ext cx="29505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 ОБУЧЕНИЕ МАГИСТРАНТОВ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" y="4881322"/>
            <a:ext cx="4559873" cy="39624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" y="5463317"/>
            <a:ext cx="4559873" cy="396241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04" y="4881322"/>
            <a:ext cx="863969" cy="39624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04" y="5463317"/>
            <a:ext cx="863969" cy="3962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08" y="4881322"/>
            <a:ext cx="863969" cy="396241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08" y="5463317"/>
            <a:ext cx="863969" cy="39624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12" y="4881322"/>
            <a:ext cx="863969" cy="39624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12" y="5463317"/>
            <a:ext cx="863969" cy="396241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16" y="4881322"/>
            <a:ext cx="863969" cy="396241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16" y="5463317"/>
            <a:ext cx="863969" cy="396241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20" y="4881322"/>
            <a:ext cx="1037206" cy="396241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20" y="5463317"/>
            <a:ext cx="1037206" cy="396241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5342391" y="489477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357187" y="489477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424391" y="4894776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491595" y="489477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9653819" y="489477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343685" y="5463317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473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412490" y="546331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480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7479695" y="5463317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495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590704" y="5463317"/>
            <a:ext cx="579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432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667758" y="5463317"/>
            <a:ext cx="630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374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508569" y="5461239"/>
            <a:ext cx="25606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СУДЬИ МЕСТНЫХ СУДОВ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08569" y="4905004"/>
            <a:ext cx="39178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ПОВЫШЕНИЕ КВАЛИФИКАЦИИ СУДЕЙ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0" y="2238726"/>
            <a:ext cx="1037206" cy="39624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0" y="2820721"/>
            <a:ext cx="1037206" cy="39624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0" y="3363023"/>
            <a:ext cx="1037206" cy="59102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0" y="4900372"/>
            <a:ext cx="1037206" cy="39624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0" y="5482367"/>
            <a:ext cx="1037206" cy="396241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10607909" y="223313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м. </a:t>
            </a:r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0879316" y="2801671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068899" y="3429630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607909" y="489477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м. </a:t>
            </a:r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0866306" y="546331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223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44924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13878"/>
          <a:stretch/>
        </p:blipFill>
        <p:spPr>
          <a:xfrm>
            <a:off x="4514850" y="1261"/>
            <a:ext cx="7658100" cy="685673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9"/>
          <a:stretch/>
        </p:blipFill>
        <p:spPr>
          <a:xfrm>
            <a:off x="3360" y="997353"/>
            <a:ext cx="447339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81898" y="2911878"/>
            <a:ext cx="6519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  <a:endParaRPr lang="ru-RU" sz="44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72100" y="4333875"/>
            <a:ext cx="5857875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9203" y="1459230"/>
            <a:ext cx="2303836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250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37527" y="5943600"/>
            <a:ext cx="120375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2001-2010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24913" y="6200569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58442" y="6200569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4077" y="6200569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96606" y="6200569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19136" y="6192145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31311" y="6188012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72891" y="6188090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04945" y="6188012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45696" y="6188012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677751" y="6188012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889283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ПОСТУПИВШИЕ ДЕЛА И МАТЕРИАЛЫ (млн.)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299"/>
          <p:cNvSpPr/>
          <p:nvPr/>
        </p:nvSpPr>
        <p:spPr>
          <a:xfrm>
            <a:off x="695557" y="2027190"/>
            <a:ext cx="419973" cy="220512"/>
          </a:xfrm>
          <a:prstGeom prst="rect">
            <a:avLst/>
          </a:prstGeom>
          <a:blipFill>
            <a:blip r:embed="rId5" cstate="print"/>
            <a:srcRect/>
            <a:stretch>
              <a:fillRect l="-99196" t="-259466" b="1"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531" y="1941067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ШТАТ СУДЕЙ</a:t>
            </a:r>
            <a:endParaRPr lang="ru-RU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50004" y="4976036"/>
            <a:ext cx="265740" cy="994667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215167" y="5794745"/>
            <a:ext cx="265740" cy="178356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6071" y="5252484"/>
            <a:ext cx="265740" cy="720616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51234" y="5929777"/>
            <a:ext cx="265740" cy="45719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61049" y="5124894"/>
            <a:ext cx="265740" cy="85060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6212" y="5885282"/>
            <a:ext cx="265740" cy="92612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94578" y="5050465"/>
            <a:ext cx="265740" cy="922635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9741" y="5905695"/>
            <a:ext cx="265740" cy="69802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10213" y="4890978"/>
            <a:ext cx="265740" cy="108212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75376" y="5910505"/>
            <a:ext cx="265740" cy="64993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32742" y="4731489"/>
            <a:ext cx="265740" cy="123921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97905" y="5871568"/>
            <a:ext cx="265740" cy="101531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55272" y="4635795"/>
            <a:ext cx="265740" cy="1337307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20435" y="5873968"/>
            <a:ext cx="265740" cy="101531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67447" y="4274289"/>
            <a:ext cx="265740" cy="169881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32610" y="5873968"/>
            <a:ext cx="265740" cy="101531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209027" y="3848986"/>
            <a:ext cx="265740" cy="2124117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74190" y="5873969"/>
            <a:ext cx="265740" cy="101531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141081" y="2375298"/>
            <a:ext cx="265740" cy="3597805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06244" y="5794744"/>
            <a:ext cx="265740" cy="180757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081832" y="3327991"/>
            <a:ext cx="265740" cy="2642711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346995" y="5794744"/>
            <a:ext cx="265740" cy="178355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86385" y="4422484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512303" y="4391261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1,1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409371" y="4287820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1,2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13032" y="4160229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1,4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317597" y="3995432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1,6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111276" y="3882826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1,7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47493" y="3542299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2,1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999268" y="3137242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2,7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89871" y="1664950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4,5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838637" y="2588837"/>
            <a:ext cx="752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3,3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16200000">
            <a:off x="778058" y="5303227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≈2 203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1703610" y="533652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2 189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 rot="16200000">
            <a:off x="2654478" y="5347154"/>
            <a:ext cx="682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2 114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 rot="16200000">
            <a:off x="3586537" y="5368420"/>
            <a:ext cx="682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2 114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 rot="16200000">
            <a:off x="4485237" y="5325888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2 639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 rot="16200000">
            <a:off x="5389935" y="5336521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2 639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16200000">
            <a:off x="6315015" y="5325889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2 664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16200000">
            <a:off x="7251860" y="5325889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2 664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 rot="16200000">
            <a:off x="9141262" y="5262091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2 684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 rot="16200000">
            <a:off x="8206545" y="5262091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2 684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706008" y="4274289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1,3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rot="16200000">
            <a:off x="10012410" y="5251458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2 684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535365" y="167593"/>
            <a:ext cx="22974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ПОКАЗАТЕЛИ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555386" y="6188012"/>
            <a:ext cx="1203753" cy="26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м.</a:t>
            </a:r>
          </a:p>
          <a:p>
            <a:pPr algn="ctr"/>
            <a:r>
              <a:rPr lang="ru-RU" sz="2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827640" y="5612792"/>
            <a:ext cx="265164" cy="368417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092803" y="5789485"/>
            <a:ext cx="265740" cy="178356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438577" y="4989038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0,6</a:t>
            </a:r>
            <a:endParaRPr lang="ru-RU" sz="3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 rot="16200000">
            <a:off x="10890046" y="5261964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2 684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51" grpId="0" animBg="1"/>
      <p:bldP spid="52" grpId="0" animBg="1"/>
      <p:bldP spid="53" grpId="0" animBg="1"/>
      <p:bldP spid="54" grpId="0" animBg="1"/>
      <p:bldP spid="76" grpId="0"/>
      <p:bldP spid="77" grpId="0"/>
      <p:bldP spid="86" grpId="0"/>
      <p:bldP spid="87" grpId="0"/>
      <p:bldP spid="88" grpId="0"/>
      <p:bldP spid="89" grpId="0"/>
      <p:bldP spid="65" grpId="0" animBg="1"/>
      <p:bldP spid="66" grpId="0" animBg="1"/>
      <p:bldP spid="67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02269" y="1082248"/>
            <a:ext cx="75874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КОГДА ЦИФРЫ УБЕДИТЕЛЬНЕЕ СЛОВ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14205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457649" y="2118950"/>
            <a:ext cx="927670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ГОДЫ НЕЗАВИСИМОСТИ СОЗДАНА ПОЛНОЦЕННАЯ ПРАВОВАЯ ОСНОВА СУДЕБНОЙ ВЛАСТИ.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НАЦИИ 2015 ГОДА ЗАПУСТИЛ НОВЫЙ ЭТАП РАЗВИТИЯ КАЗАХСТАНСКОГО ПРАВОСУДИЯ.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ВЗАМЕН ПЯТИСТУПЕНЧАТОЙ ВНЕДРЕНА ТРЁХЗВЕННАЯ СИСТЕМА СУДОУСТРОЙСТВА.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УЖЕСТОЧЕНЫ ТРЕБОВАНИЯ К СУДЕЙСКОМУ КОРПУСУ И К КАЧЕСТВУ СУДЕБНЫХ АКТОВ.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ВНЕДРЯЮТСЯ СОВРЕМЕННЫЕ IT-ТЕХНОЛОГИИ И СУДЕБНЫЕ СЕРВИСЫ.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СОЗДАНО ИНВЕСТИЦИОННОЕ СУДОПРОИЗВОДСТВО. РАЗВИВАЕТСЯ АКАДЕМИЯ ПРАВОСУДИЯ.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2018 ГОДА СТАРТОВАЛА ПРОГРАММА ПЕРЕМЕН «7 КАМНЕЙ ПРАВОСУДИЯ».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ДАННЫЙ МАТЕРИАЛ СОДЕРЖИТ САМЫЕ АКТУАЛЬНЫЕ СВЕДЕНИЯ О СУДЕБНОЙ СИСТЕМЕ.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 ПЕРИОДИЧЕСКИ ОБНОВЛЯЕТСЯ, НЕ РЕЖЕ ОДНОГО РАЗА В ПОЛУГОДИЕ.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 ВСЕГДА БУДЕТЕ В КУРСЕ НАШИХ КЛЮЧЕВЫХ ИТОГОВ РАБОТЫ, ПРОЕКТОВ И ЗАДАЧ.  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95425" y="1847850"/>
            <a:ext cx="9353550" cy="0"/>
          </a:xfrm>
          <a:prstGeom prst="line">
            <a:avLst/>
          </a:prstGeom>
          <a:ln w="19050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3097823" y="6046594"/>
            <a:ext cx="599635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5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по состоянию на 1 </a:t>
            </a:r>
            <a:r>
              <a:rPr lang="ru-RU" sz="1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июля 2021 </a:t>
            </a:r>
            <a:r>
              <a:rPr lang="ru-RU" sz="15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года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36892677"/>
              </p:ext>
            </p:extLst>
          </p:nvPr>
        </p:nvGraphicFramePr>
        <p:xfrm>
          <a:off x="421984" y="1834267"/>
          <a:ext cx="4465680" cy="416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78618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ОКОНЧЕНО ДЕЛ И МАТЕРИАЛОВ ЗА 6 МЕС. 2021 ГОДА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87"/>
          <p:cNvSpPr/>
          <p:nvPr/>
        </p:nvSpPr>
        <p:spPr>
          <a:xfrm>
            <a:off x="5106276" y="4097508"/>
            <a:ext cx="319551" cy="319551"/>
          </a:xfrm>
          <a:custGeom>
            <a:avLst/>
            <a:gdLst/>
            <a:ahLst/>
            <a:cxnLst/>
            <a:rect l="l" t="t" r="r" b="b"/>
            <a:pathLst>
              <a:path w="115569" h="115569">
                <a:moveTo>
                  <a:pt x="115379" y="0"/>
                </a:moveTo>
                <a:lnTo>
                  <a:pt x="0" y="0"/>
                </a:lnTo>
                <a:lnTo>
                  <a:pt x="0" y="115392"/>
                </a:lnTo>
                <a:lnTo>
                  <a:pt x="115379" y="115392"/>
                </a:lnTo>
                <a:lnTo>
                  <a:pt x="115379" y="0"/>
                </a:lnTo>
                <a:close/>
              </a:path>
            </a:pathLst>
          </a:custGeom>
          <a:solidFill>
            <a:srgbClr val="25A466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289"/>
          <p:cNvSpPr/>
          <p:nvPr/>
        </p:nvSpPr>
        <p:spPr>
          <a:xfrm>
            <a:off x="5106276" y="3277055"/>
            <a:ext cx="319551" cy="319551"/>
          </a:xfrm>
          <a:custGeom>
            <a:avLst/>
            <a:gdLst/>
            <a:ahLst/>
            <a:cxnLst/>
            <a:rect l="l" t="t" r="r" b="b"/>
            <a:pathLst>
              <a:path w="115569" h="115569">
                <a:moveTo>
                  <a:pt x="115379" y="0"/>
                </a:moveTo>
                <a:lnTo>
                  <a:pt x="0" y="0"/>
                </a:lnTo>
                <a:lnTo>
                  <a:pt x="0" y="115379"/>
                </a:lnTo>
                <a:lnTo>
                  <a:pt x="115379" y="115379"/>
                </a:lnTo>
                <a:lnTo>
                  <a:pt x="115379" y="0"/>
                </a:lnTo>
                <a:close/>
              </a:path>
            </a:pathLst>
          </a:custGeom>
          <a:solidFill>
            <a:srgbClr val="2457A7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290"/>
          <p:cNvSpPr/>
          <p:nvPr/>
        </p:nvSpPr>
        <p:spPr>
          <a:xfrm>
            <a:off x="5106276" y="2222643"/>
            <a:ext cx="6153752" cy="732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797293" y="2311829"/>
            <a:ext cx="15712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528 501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603562" y="3296488"/>
            <a:ext cx="2151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ГРАЖДАНСКИЕ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287"/>
          <p:cNvSpPr/>
          <p:nvPr/>
        </p:nvSpPr>
        <p:spPr>
          <a:xfrm>
            <a:off x="5106276" y="4917961"/>
            <a:ext cx="319551" cy="319551"/>
          </a:xfrm>
          <a:custGeom>
            <a:avLst/>
            <a:gdLst/>
            <a:ahLst/>
            <a:cxnLst/>
            <a:rect l="l" t="t" r="r" b="b"/>
            <a:pathLst>
              <a:path w="115569" h="115569">
                <a:moveTo>
                  <a:pt x="115379" y="0"/>
                </a:moveTo>
                <a:lnTo>
                  <a:pt x="0" y="0"/>
                </a:lnTo>
                <a:lnTo>
                  <a:pt x="0" y="115392"/>
                </a:lnTo>
                <a:lnTo>
                  <a:pt x="115379" y="115392"/>
                </a:lnTo>
                <a:lnTo>
                  <a:pt x="115379" y="0"/>
                </a:lnTo>
                <a:close/>
              </a:path>
            </a:pathLst>
          </a:cu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03562" y="4117230"/>
            <a:ext cx="3983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ОБ АДМПРАВОНАРУШЕНИЯХ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603562" y="4917961"/>
            <a:ext cx="185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УГОЛОВНЫЕ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80309" y="2392215"/>
            <a:ext cx="3327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ВСЕГО ПО РЕСПУБЛИКЕ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804180" y="3219544"/>
            <a:ext cx="15712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284 334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759297" y="4000719"/>
            <a:ext cx="15712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150 218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982114" y="4800737"/>
            <a:ext cx="1358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93 949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271985" y="3763287"/>
            <a:ext cx="9621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kk-K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753046" y="2452667"/>
            <a:ext cx="9525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kk-K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083832" y="3957746"/>
            <a:ext cx="9525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35365" y="167593"/>
            <a:ext cx="22974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ПОКАЗАТЕЛИ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6991" y="2742670"/>
            <a:ext cx="545694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15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4 923</a:t>
            </a:r>
            <a:endParaRPr lang="ru-RU" sz="15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grpSp>
        <p:nvGrpSpPr>
          <p:cNvPr id="50" name="object 268"/>
          <p:cNvGrpSpPr/>
          <p:nvPr/>
        </p:nvGrpSpPr>
        <p:grpSpPr>
          <a:xfrm>
            <a:off x="7834242" y="2346937"/>
            <a:ext cx="3410021" cy="3476369"/>
            <a:chOff x="4534738" y="1704702"/>
            <a:chExt cx="1403350" cy="1430655"/>
          </a:xfrm>
        </p:grpSpPr>
        <p:sp>
          <p:nvSpPr>
            <p:cNvPr id="51" name="object 269"/>
            <p:cNvSpPr/>
            <p:nvPr/>
          </p:nvSpPr>
          <p:spPr>
            <a:xfrm>
              <a:off x="4684757" y="2143037"/>
              <a:ext cx="313690" cy="358775"/>
            </a:xfrm>
            <a:custGeom>
              <a:avLst/>
              <a:gdLst/>
              <a:ahLst/>
              <a:cxnLst/>
              <a:rect l="l" t="t" r="r" b="b"/>
              <a:pathLst>
                <a:path w="313689" h="358775">
                  <a:moveTo>
                    <a:pt x="125075" y="16102"/>
                  </a:moveTo>
                  <a:lnTo>
                    <a:pt x="112679" y="5160"/>
                  </a:lnTo>
                  <a:lnTo>
                    <a:pt x="97580" y="0"/>
                  </a:lnTo>
                  <a:lnTo>
                    <a:pt x="81652" y="880"/>
                  </a:lnTo>
                  <a:lnTo>
                    <a:pt x="66770" y="8062"/>
                  </a:lnTo>
                  <a:lnTo>
                    <a:pt x="16097" y="46480"/>
                  </a:lnTo>
                  <a:lnTo>
                    <a:pt x="5157" y="58864"/>
                  </a:lnTo>
                  <a:lnTo>
                    <a:pt x="0" y="73960"/>
                  </a:lnTo>
                  <a:lnTo>
                    <a:pt x="881" y="89889"/>
                  </a:lnTo>
                  <a:lnTo>
                    <a:pt x="8058" y="104773"/>
                  </a:lnTo>
                  <a:lnTo>
                    <a:pt x="188347" y="342669"/>
                  </a:lnTo>
                  <a:lnTo>
                    <a:pt x="200738" y="353602"/>
                  </a:lnTo>
                  <a:lnTo>
                    <a:pt x="215838" y="358757"/>
                  </a:lnTo>
                  <a:lnTo>
                    <a:pt x="231768" y="357878"/>
                  </a:lnTo>
                  <a:lnTo>
                    <a:pt x="246653" y="350708"/>
                  </a:lnTo>
                  <a:lnTo>
                    <a:pt x="297326" y="312291"/>
                  </a:lnTo>
                  <a:lnTo>
                    <a:pt x="308263" y="299902"/>
                  </a:lnTo>
                  <a:lnTo>
                    <a:pt x="313418" y="284805"/>
                  </a:lnTo>
                  <a:lnTo>
                    <a:pt x="312536" y="268875"/>
                  </a:lnTo>
                  <a:lnTo>
                    <a:pt x="305365" y="253985"/>
                  </a:lnTo>
                  <a:lnTo>
                    <a:pt x="125075" y="16102"/>
                  </a:lnTo>
                  <a:close/>
                </a:path>
              </a:pathLst>
            </a:custGeom>
            <a:ln w="57150">
              <a:solidFill>
                <a:srgbClr val="2F50A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bject 270"/>
            <p:cNvSpPr/>
            <p:nvPr/>
          </p:nvSpPr>
          <p:spPr>
            <a:xfrm>
              <a:off x="5118887" y="2157692"/>
              <a:ext cx="234315" cy="207010"/>
            </a:xfrm>
            <a:custGeom>
              <a:avLst/>
              <a:gdLst/>
              <a:ahLst/>
              <a:cxnLst/>
              <a:rect l="l" t="t" r="r" b="b"/>
              <a:pathLst>
                <a:path w="234314" h="207010">
                  <a:moveTo>
                    <a:pt x="97624" y="76238"/>
                  </a:moveTo>
                  <a:lnTo>
                    <a:pt x="0" y="141871"/>
                  </a:lnTo>
                  <a:lnTo>
                    <a:pt x="37706" y="191630"/>
                  </a:lnTo>
                  <a:lnTo>
                    <a:pt x="51033" y="202492"/>
                  </a:lnTo>
                  <a:lnTo>
                    <a:pt x="67702" y="206740"/>
                  </a:lnTo>
                  <a:lnTo>
                    <a:pt x="85092" y="204553"/>
                  </a:lnTo>
                  <a:lnTo>
                    <a:pt x="100584" y="196113"/>
                  </a:lnTo>
                  <a:lnTo>
                    <a:pt x="158546" y="147497"/>
                  </a:lnTo>
                  <a:lnTo>
                    <a:pt x="217373" y="107619"/>
                  </a:lnTo>
                  <a:lnTo>
                    <a:pt x="228879" y="95592"/>
                  </a:lnTo>
                  <a:lnTo>
                    <a:pt x="233922" y="80773"/>
                  </a:lnTo>
                  <a:lnTo>
                    <a:pt x="232576" y="64909"/>
                  </a:lnTo>
                  <a:lnTo>
                    <a:pt x="224917" y="49745"/>
                  </a:lnTo>
                  <a:lnTo>
                    <a:pt x="187210" y="0"/>
                  </a:lnTo>
                  <a:lnTo>
                    <a:pt x="97624" y="76238"/>
                  </a:lnTo>
                  <a:close/>
                </a:path>
              </a:pathLst>
            </a:custGeom>
            <a:ln w="57150">
              <a:solidFill>
                <a:srgbClr val="2F50A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bject 271"/>
            <p:cNvSpPr/>
            <p:nvPr/>
          </p:nvSpPr>
          <p:spPr>
            <a:xfrm>
              <a:off x="4812398" y="1825574"/>
              <a:ext cx="603250" cy="546735"/>
            </a:xfrm>
            <a:custGeom>
              <a:avLst/>
              <a:gdLst/>
              <a:ahLst/>
              <a:cxnLst/>
              <a:rect l="l" t="t" r="r" b="b"/>
              <a:pathLst>
                <a:path w="603250" h="546735">
                  <a:moveTo>
                    <a:pt x="197942" y="136296"/>
                  </a:moveTo>
                  <a:lnTo>
                    <a:pt x="117646" y="205057"/>
                  </a:lnTo>
                  <a:lnTo>
                    <a:pt x="55089" y="269878"/>
                  </a:lnTo>
                  <a:lnTo>
                    <a:pt x="14472" y="318072"/>
                  </a:lnTo>
                  <a:lnTo>
                    <a:pt x="0" y="336956"/>
                  </a:lnTo>
                  <a:lnTo>
                    <a:pt x="158521" y="546125"/>
                  </a:lnTo>
                  <a:lnTo>
                    <a:pt x="228109" y="521348"/>
                  </a:lnTo>
                  <a:lnTo>
                    <a:pt x="276888" y="498736"/>
                  </a:lnTo>
                  <a:lnTo>
                    <a:pt x="327881" y="465374"/>
                  </a:lnTo>
                  <a:lnTo>
                    <a:pt x="404114" y="408343"/>
                  </a:lnTo>
                  <a:lnTo>
                    <a:pt x="489516" y="336064"/>
                  </a:lnTo>
                  <a:lnTo>
                    <a:pt x="551905" y="272162"/>
                  </a:lnTo>
                  <a:lnTo>
                    <a:pt x="590160" y="226550"/>
                  </a:lnTo>
                  <a:lnTo>
                    <a:pt x="603161" y="209143"/>
                  </a:lnTo>
                  <a:lnTo>
                    <a:pt x="444652" y="0"/>
                  </a:lnTo>
                  <a:lnTo>
                    <a:pt x="367845" y="28918"/>
                  </a:lnTo>
                  <a:lnTo>
                    <a:pt x="316544" y="52755"/>
                  </a:lnTo>
                  <a:lnTo>
                    <a:pt x="267619" y="84289"/>
                  </a:lnTo>
                  <a:lnTo>
                    <a:pt x="197942" y="136296"/>
                  </a:lnTo>
                  <a:close/>
                </a:path>
              </a:pathLst>
            </a:custGeom>
            <a:ln w="57150">
              <a:solidFill>
                <a:srgbClr val="2F50A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bject 272"/>
            <p:cNvSpPr/>
            <p:nvPr/>
          </p:nvSpPr>
          <p:spPr>
            <a:xfrm>
              <a:off x="5246814" y="2293620"/>
              <a:ext cx="292100" cy="346075"/>
            </a:xfrm>
            <a:custGeom>
              <a:avLst/>
              <a:gdLst/>
              <a:ahLst/>
              <a:cxnLst/>
              <a:rect l="l" t="t" r="r" b="b"/>
              <a:pathLst>
                <a:path w="292100" h="346075">
                  <a:moveTo>
                    <a:pt x="40957" y="22161"/>
                  </a:moveTo>
                  <a:lnTo>
                    <a:pt x="0" y="53200"/>
                  </a:lnTo>
                  <a:lnTo>
                    <a:pt x="221691" y="345744"/>
                  </a:lnTo>
                  <a:lnTo>
                    <a:pt x="262648" y="314693"/>
                  </a:lnTo>
                  <a:lnTo>
                    <a:pt x="291909" y="292531"/>
                  </a:lnTo>
                  <a:lnTo>
                    <a:pt x="70205" y="0"/>
                  </a:lnTo>
                  <a:lnTo>
                    <a:pt x="40957" y="22161"/>
                  </a:lnTo>
                  <a:close/>
                </a:path>
              </a:pathLst>
            </a:custGeom>
            <a:ln w="57150">
              <a:solidFill>
                <a:srgbClr val="2F50A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bject 273"/>
            <p:cNvSpPr/>
            <p:nvPr/>
          </p:nvSpPr>
          <p:spPr>
            <a:xfrm>
              <a:off x="5425599" y="2554097"/>
              <a:ext cx="234315" cy="212090"/>
            </a:xfrm>
            <a:custGeom>
              <a:avLst/>
              <a:gdLst/>
              <a:ahLst/>
              <a:cxnLst/>
              <a:rect l="l" t="t" r="r" b="b"/>
              <a:pathLst>
                <a:path w="234314" h="212089">
                  <a:moveTo>
                    <a:pt x="144303" y="8407"/>
                  </a:moveTo>
                  <a:lnTo>
                    <a:pt x="83863" y="54203"/>
                  </a:lnTo>
                  <a:lnTo>
                    <a:pt x="23411" y="100025"/>
                  </a:lnTo>
                  <a:lnTo>
                    <a:pt x="0" y="142857"/>
                  </a:lnTo>
                  <a:lnTo>
                    <a:pt x="5657" y="157632"/>
                  </a:lnTo>
                  <a:lnTo>
                    <a:pt x="32974" y="193687"/>
                  </a:lnTo>
                  <a:lnTo>
                    <a:pt x="47236" y="205185"/>
                  </a:lnTo>
                  <a:lnTo>
                    <a:pt x="66441" y="211582"/>
                  </a:lnTo>
                  <a:lnTo>
                    <a:pt x="86476" y="211939"/>
                  </a:lnTo>
                  <a:lnTo>
                    <a:pt x="103231" y="205320"/>
                  </a:lnTo>
                  <a:lnTo>
                    <a:pt x="163670" y="159524"/>
                  </a:lnTo>
                  <a:lnTo>
                    <a:pt x="224109" y="113715"/>
                  </a:lnTo>
                  <a:lnTo>
                    <a:pt x="233182" y="100761"/>
                  </a:lnTo>
                  <a:lnTo>
                    <a:pt x="234231" y="84421"/>
                  </a:lnTo>
                  <a:lnTo>
                    <a:pt x="229242" y="67251"/>
                  </a:lnTo>
                  <a:lnTo>
                    <a:pt x="220198" y="51803"/>
                  </a:lnTo>
                  <a:lnTo>
                    <a:pt x="192880" y="15748"/>
                  </a:lnTo>
                  <a:lnTo>
                    <a:pt x="182006" y="4921"/>
                  </a:lnTo>
                  <a:lnTo>
                    <a:pt x="170254" y="0"/>
                  </a:lnTo>
                  <a:lnTo>
                    <a:pt x="157670" y="1117"/>
                  </a:lnTo>
                  <a:lnTo>
                    <a:pt x="144303" y="8407"/>
                  </a:lnTo>
                  <a:close/>
                </a:path>
              </a:pathLst>
            </a:custGeom>
            <a:ln w="57150">
              <a:solidFill>
                <a:srgbClr val="2F50A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bject 274"/>
            <p:cNvSpPr/>
            <p:nvPr/>
          </p:nvSpPr>
          <p:spPr>
            <a:xfrm>
              <a:off x="5555132" y="2687757"/>
              <a:ext cx="370205" cy="434975"/>
            </a:xfrm>
            <a:custGeom>
              <a:avLst/>
              <a:gdLst/>
              <a:ahLst/>
              <a:cxnLst/>
              <a:rect l="l" t="t" r="r" b="b"/>
              <a:pathLst>
                <a:path w="370204" h="434975">
                  <a:moveTo>
                    <a:pt x="293928" y="206629"/>
                  </a:moveTo>
                  <a:lnTo>
                    <a:pt x="224823" y="136522"/>
                  </a:lnTo>
                  <a:lnTo>
                    <a:pt x="151010" y="69696"/>
                  </a:lnTo>
                  <a:lnTo>
                    <a:pt x="92241" y="19678"/>
                  </a:lnTo>
                  <a:lnTo>
                    <a:pt x="68262" y="0"/>
                  </a:lnTo>
                  <a:lnTo>
                    <a:pt x="34124" y="25869"/>
                  </a:lnTo>
                  <a:lnTo>
                    <a:pt x="0" y="51739"/>
                  </a:lnTo>
                  <a:lnTo>
                    <a:pt x="43381" y="152562"/>
                  </a:lnTo>
                  <a:lnTo>
                    <a:pt x="72207" y="214620"/>
                  </a:lnTo>
                  <a:lnTo>
                    <a:pt x="99407" y="263519"/>
                  </a:lnTo>
                  <a:lnTo>
                    <a:pt x="137909" y="324866"/>
                  </a:lnTo>
                  <a:lnTo>
                    <a:pt x="167816" y="370471"/>
                  </a:lnTo>
                  <a:lnTo>
                    <a:pt x="194582" y="404896"/>
                  </a:lnTo>
                  <a:lnTo>
                    <a:pt x="248668" y="434691"/>
                  </a:lnTo>
                  <a:lnTo>
                    <a:pt x="280975" y="427305"/>
                  </a:lnTo>
                  <a:lnTo>
                    <a:pt x="320116" y="403225"/>
                  </a:lnTo>
                  <a:lnTo>
                    <a:pt x="353883" y="372054"/>
                  </a:lnTo>
                  <a:lnTo>
                    <a:pt x="369728" y="342950"/>
                  </a:lnTo>
                  <a:lnTo>
                    <a:pt x="369654" y="313885"/>
                  </a:lnTo>
                  <a:lnTo>
                    <a:pt x="355661" y="282829"/>
                  </a:lnTo>
                  <a:lnTo>
                    <a:pt x="329752" y="247753"/>
                  </a:lnTo>
                  <a:lnTo>
                    <a:pt x="293928" y="206629"/>
                  </a:lnTo>
                  <a:close/>
                </a:path>
              </a:pathLst>
            </a:custGeom>
            <a:ln w="57150">
              <a:solidFill>
                <a:srgbClr val="2F50A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bject 275"/>
            <p:cNvSpPr/>
            <p:nvPr/>
          </p:nvSpPr>
          <p:spPr>
            <a:xfrm>
              <a:off x="5246425" y="1717402"/>
              <a:ext cx="313690" cy="358775"/>
            </a:xfrm>
            <a:custGeom>
              <a:avLst/>
              <a:gdLst/>
              <a:ahLst/>
              <a:cxnLst/>
              <a:rect l="l" t="t" r="r" b="b"/>
              <a:pathLst>
                <a:path w="313689" h="358775">
                  <a:moveTo>
                    <a:pt x="305354" y="253980"/>
                  </a:moveTo>
                  <a:lnTo>
                    <a:pt x="312536" y="268865"/>
                  </a:lnTo>
                  <a:lnTo>
                    <a:pt x="313416" y="284795"/>
                  </a:lnTo>
                  <a:lnTo>
                    <a:pt x="308256" y="299895"/>
                  </a:lnTo>
                  <a:lnTo>
                    <a:pt x="297314" y="312286"/>
                  </a:lnTo>
                  <a:lnTo>
                    <a:pt x="246641" y="350691"/>
                  </a:lnTo>
                  <a:lnTo>
                    <a:pt x="231759" y="357868"/>
                  </a:lnTo>
                  <a:lnTo>
                    <a:pt x="215831" y="358749"/>
                  </a:lnTo>
                  <a:lnTo>
                    <a:pt x="200732" y="353591"/>
                  </a:lnTo>
                  <a:lnTo>
                    <a:pt x="188336" y="342652"/>
                  </a:lnTo>
                  <a:lnTo>
                    <a:pt x="8059" y="104768"/>
                  </a:lnTo>
                  <a:lnTo>
                    <a:pt x="882" y="89877"/>
                  </a:lnTo>
                  <a:lnTo>
                    <a:pt x="0" y="73942"/>
                  </a:lnTo>
                  <a:lnTo>
                    <a:pt x="5154" y="58841"/>
                  </a:lnTo>
                  <a:lnTo>
                    <a:pt x="16086" y="46450"/>
                  </a:lnTo>
                  <a:lnTo>
                    <a:pt x="66759" y="8058"/>
                  </a:lnTo>
                  <a:lnTo>
                    <a:pt x="81648" y="881"/>
                  </a:lnTo>
                  <a:lnTo>
                    <a:pt x="97578" y="0"/>
                  </a:lnTo>
                  <a:lnTo>
                    <a:pt x="112675" y="5157"/>
                  </a:lnTo>
                  <a:lnTo>
                    <a:pt x="125064" y="16097"/>
                  </a:lnTo>
                  <a:lnTo>
                    <a:pt x="305354" y="253980"/>
                  </a:lnTo>
                  <a:close/>
                </a:path>
              </a:pathLst>
            </a:custGeom>
            <a:ln w="57150">
              <a:solidFill>
                <a:srgbClr val="2F50A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bject 276"/>
            <p:cNvSpPr/>
            <p:nvPr/>
          </p:nvSpPr>
          <p:spPr>
            <a:xfrm>
              <a:off x="4547438" y="3001381"/>
              <a:ext cx="534670" cy="121285"/>
            </a:xfrm>
            <a:custGeom>
              <a:avLst/>
              <a:gdLst/>
              <a:ahLst/>
              <a:cxnLst/>
              <a:rect l="l" t="t" r="r" b="b"/>
              <a:pathLst>
                <a:path w="534670" h="121285">
                  <a:moveTo>
                    <a:pt x="479374" y="0"/>
                  </a:moveTo>
                  <a:lnTo>
                    <a:pt x="54673" y="0"/>
                  </a:lnTo>
                  <a:lnTo>
                    <a:pt x="33389" y="4297"/>
                  </a:lnTo>
                  <a:lnTo>
                    <a:pt x="16011" y="16017"/>
                  </a:lnTo>
                  <a:lnTo>
                    <a:pt x="4295" y="33400"/>
                  </a:lnTo>
                  <a:lnTo>
                    <a:pt x="0" y="54686"/>
                  </a:lnTo>
                  <a:lnTo>
                    <a:pt x="0" y="121081"/>
                  </a:lnTo>
                  <a:lnTo>
                    <a:pt x="534047" y="121081"/>
                  </a:lnTo>
                  <a:lnTo>
                    <a:pt x="534047" y="54686"/>
                  </a:lnTo>
                  <a:lnTo>
                    <a:pt x="529751" y="33400"/>
                  </a:lnTo>
                  <a:lnTo>
                    <a:pt x="518036" y="16017"/>
                  </a:lnTo>
                  <a:lnTo>
                    <a:pt x="500657" y="4297"/>
                  </a:lnTo>
                  <a:lnTo>
                    <a:pt x="479374" y="0"/>
                  </a:lnTo>
                  <a:close/>
                </a:path>
              </a:pathLst>
            </a:custGeom>
            <a:ln w="57150">
              <a:solidFill>
                <a:srgbClr val="2F50A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bject 277"/>
            <p:cNvSpPr/>
            <p:nvPr/>
          </p:nvSpPr>
          <p:spPr>
            <a:xfrm>
              <a:off x="4612779" y="2931505"/>
              <a:ext cx="395605" cy="0"/>
            </a:xfrm>
            <a:custGeom>
              <a:avLst/>
              <a:gdLst/>
              <a:ahLst/>
              <a:cxnLst/>
              <a:rect l="l" t="t" r="r" b="b"/>
              <a:pathLst>
                <a:path w="395604">
                  <a:moveTo>
                    <a:pt x="0" y="0"/>
                  </a:moveTo>
                  <a:lnTo>
                    <a:pt x="395414" y="0"/>
                  </a:lnTo>
                </a:path>
              </a:pathLst>
            </a:custGeom>
            <a:ln w="57150">
              <a:solidFill>
                <a:srgbClr val="F0625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1271588" y="5465035"/>
            <a:ext cx="62968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СУДЕБНЫХ АКТОВ </a:t>
            </a:r>
            <a:r>
              <a:rPr lang="ru-RU" sz="1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kk-KZ" sz="1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статистика за  6 м. 2021 г.</a:t>
            </a:r>
            <a:r>
              <a:rPr lang="ru-RU" sz="1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71588" y="1839106"/>
            <a:ext cx="5174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КАЖДЫЙ РАБОЧИЙ ДЕНЬ</a:t>
            </a:r>
          </a:p>
          <a:p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СУДЫ ВЫНОСИЛИ</a:t>
            </a:r>
            <a:endParaRPr lang="ru-RU" sz="1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1588" y="1316568"/>
            <a:ext cx="3430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мес. 2021 года</a:t>
            </a:r>
            <a:endParaRPr lang="ru-RU" sz="16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35365" y="167593"/>
            <a:ext cx="22974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ПОКАЗАТЕЛИ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082248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УГОЛОВНЫЕ ДЕЛА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МАТЕРИАЛЫ. ПОСТУПИЛО </a:t>
            </a:r>
            <a:r>
              <a:rPr lang="ru-RU" sz="24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(тыс.)</a:t>
            </a:r>
            <a:endParaRPr lang="ru-RU" sz="3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81"/>
          <p:cNvSpPr/>
          <p:nvPr/>
        </p:nvSpPr>
        <p:spPr>
          <a:xfrm>
            <a:off x="1002014" y="4227968"/>
            <a:ext cx="900000" cy="176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282"/>
          <p:cNvSpPr/>
          <p:nvPr/>
        </p:nvSpPr>
        <p:spPr>
          <a:xfrm>
            <a:off x="7092511" y="3132498"/>
            <a:ext cx="900000" cy="28577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287"/>
          <p:cNvSpPr/>
          <p:nvPr/>
        </p:nvSpPr>
        <p:spPr>
          <a:xfrm>
            <a:off x="10084350" y="4561377"/>
            <a:ext cx="900000" cy="1420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288"/>
          <p:cNvSpPr/>
          <p:nvPr/>
        </p:nvSpPr>
        <p:spPr>
          <a:xfrm>
            <a:off x="2420698" y="3938256"/>
            <a:ext cx="900000" cy="205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289"/>
          <p:cNvSpPr/>
          <p:nvPr/>
        </p:nvSpPr>
        <p:spPr>
          <a:xfrm>
            <a:off x="3920393" y="2950800"/>
            <a:ext cx="900000" cy="3039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90"/>
          <p:cNvSpPr/>
          <p:nvPr/>
        </p:nvSpPr>
        <p:spPr>
          <a:xfrm>
            <a:off x="5489140" y="2655632"/>
            <a:ext cx="900000" cy="333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291"/>
          <p:cNvSpPr txBox="1"/>
          <p:nvPr/>
        </p:nvSpPr>
        <p:spPr>
          <a:xfrm>
            <a:off x="1108379" y="6166535"/>
            <a:ext cx="7389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292"/>
          <p:cNvSpPr txBox="1"/>
          <p:nvPr/>
        </p:nvSpPr>
        <p:spPr>
          <a:xfrm>
            <a:off x="2333884" y="6166535"/>
            <a:ext cx="109517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293"/>
          <p:cNvSpPr txBox="1"/>
          <p:nvPr/>
        </p:nvSpPr>
        <p:spPr>
          <a:xfrm>
            <a:off x="3868566" y="6166535"/>
            <a:ext cx="111761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294"/>
          <p:cNvSpPr txBox="1"/>
          <p:nvPr/>
        </p:nvSpPr>
        <p:spPr>
          <a:xfrm>
            <a:off x="5645912" y="6166535"/>
            <a:ext cx="137684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295"/>
          <p:cNvSpPr txBox="1"/>
          <p:nvPr/>
        </p:nvSpPr>
        <p:spPr>
          <a:xfrm>
            <a:off x="6919084" y="6166535"/>
            <a:ext cx="127037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296"/>
          <p:cNvSpPr txBox="1"/>
          <p:nvPr/>
        </p:nvSpPr>
        <p:spPr>
          <a:xfrm>
            <a:off x="8643107" y="6166535"/>
            <a:ext cx="91023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16647" y="357683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144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630298" y="329182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157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42646" y="225057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188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701125" y="196470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195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79422" y="247720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186</a:t>
            </a:r>
            <a:endParaRPr lang="ru-RU" sz="28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683940" y="290270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177</a:t>
            </a:r>
            <a:endParaRPr lang="ru-RU" sz="28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935415" y="167593"/>
            <a:ext cx="13955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82"/>
          <p:cNvSpPr/>
          <p:nvPr/>
        </p:nvSpPr>
        <p:spPr>
          <a:xfrm>
            <a:off x="8626837" y="3576834"/>
            <a:ext cx="900000" cy="2413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125687" y="3865228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296"/>
          <p:cNvSpPr txBox="1"/>
          <p:nvPr/>
        </p:nvSpPr>
        <p:spPr>
          <a:xfrm>
            <a:off x="10104085" y="6128062"/>
            <a:ext cx="910231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  <a:spcAft>
                <a:spcPts val="600"/>
              </a:spcAft>
            </a:pPr>
            <a:r>
              <a:rPr lang="ru-RU"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м.  </a:t>
            </a:r>
            <a:endParaRPr lang="ru-RU" sz="1000" b="1" spc="-250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ts val="1795"/>
              </a:lnSpc>
              <a:spcAft>
                <a:spcPts val="1800"/>
              </a:spcAft>
            </a:pPr>
            <a:r>
              <a:rPr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67948"/>
            <a:ext cx="12192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УГОЛОВНЫЕ ДЕЛА. ПОСТУПИЛО </a:t>
            </a:r>
            <a:r>
              <a:rPr lang="ru-RU" sz="32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тыс.)</a:t>
            </a:r>
            <a:endParaRPr lang="ru-RU" sz="4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81"/>
          <p:cNvSpPr/>
          <p:nvPr/>
        </p:nvSpPr>
        <p:spPr>
          <a:xfrm>
            <a:off x="844354" y="3666446"/>
            <a:ext cx="952335" cy="2313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282"/>
          <p:cNvSpPr/>
          <p:nvPr/>
        </p:nvSpPr>
        <p:spPr>
          <a:xfrm>
            <a:off x="7439363" y="4254062"/>
            <a:ext cx="929516" cy="1726046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287"/>
          <p:cNvSpPr/>
          <p:nvPr/>
        </p:nvSpPr>
        <p:spPr>
          <a:xfrm>
            <a:off x="10450316" y="5249917"/>
            <a:ext cx="916926" cy="732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288"/>
          <p:cNvSpPr/>
          <p:nvPr/>
        </p:nvSpPr>
        <p:spPr>
          <a:xfrm>
            <a:off x="2436464" y="3666446"/>
            <a:ext cx="952335" cy="23136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289"/>
          <p:cNvSpPr/>
          <p:nvPr/>
        </p:nvSpPr>
        <p:spPr>
          <a:xfrm>
            <a:off x="4109585" y="2795262"/>
            <a:ext cx="952335" cy="3182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90"/>
          <p:cNvSpPr/>
          <p:nvPr/>
        </p:nvSpPr>
        <p:spPr>
          <a:xfrm>
            <a:off x="5772928" y="3666446"/>
            <a:ext cx="952335" cy="23136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291"/>
          <p:cNvSpPr txBox="1"/>
          <p:nvPr/>
        </p:nvSpPr>
        <p:spPr>
          <a:xfrm>
            <a:off x="950719" y="6166535"/>
            <a:ext cx="7389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292"/>
          <p:cNvSpPr txBox="1"/>
          <p:nvPr/>
        </p:nvSpPr>
        <p:spPr>
          <a:xfrm>
            <a:off x="2278804" y="6166535"/>
            <a:ext cx="129449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293"/>
          <p:cNvSpPr txBox="1"/>
          <p:nvPr/>
        </p:nvSpPr>
        <p:spPr>
          <a:xfrm>
            <a:off x="3983457" y="6166535"/>
            <a:ext cx="129449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294"/>
          <p:cNvSpPr txBox="1"/>
          <p:nvPr/>
        </p:nvSpPr>
        <p:spPr>
          <a:xfrm>
            <a:off x="5961232" y="6166535"/>
            <a:ext cx="137684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295"/>
          <p:cNvSpPr txBox="1"/>
          <p:nvPr/>
        </p:nvSpPr>
        <p:spPr>
          <a:xfrm>
            <a:off x="7329001" y="6166535"/>
            <a:ext cx="126347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659906" y="1495712"/>
            <a:ext cx="27991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БЕЗ УЧЕТА МАТЕРИАЛОВ)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82251" y="2868787"/>
            <a:ext cx="63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ru-RU" sz="32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654283" y="2868787"/>
            <a:ext cx="63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ru-RU" sz="32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71835" y="2094789"/>
            <a:ext cx="63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ru-RU" sz="32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28194" y="2950534"/>
            <a:ext cx="63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ru-RU" sz="32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576123" y="3618254"/>
            <a:ext cx="63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612447" y="442232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32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35415" y="167593"/>
            <a:ext cx="13955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282"/>
          <p:cNvSpPr/>
          <p:nvPr/>
        </p:nvSpPr>
        <p:spPr>
          <a:xfrm>
            <a:off x="8963405" y="4248802"/>
            <a:ext cx="929516" cy="1726046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5"/>
          <p:cNvSpPr txBox="1"/>
          <p:nvPr/>
        </p:nvSpPr>
        <p:spPr>
          <a:xfrm>
            <a:off x="8853043" y="6161275"/>
            <a:ext cx="1263476" cy="246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15931" y="3612994"/>
            <a:ext cx="63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296"/>
          <p:cNvSpPr txBox="1"/>
          <p:nvPr/>
        </p:nvSpPr>
        <p:spPr>
          <a:xfrm>
            <a:off x="10450316" y="6128062"/>
            <a:ext cx="910231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  <a:spcAft>
                <a:spcPts val="600"/>
              </a:spcAft>
            </a:pPr>
            <a:r>
              <a:rPr lang="ru-RU"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м.  </a:t>
            </a:r>
            <a:endParaRPr lang="ru-RU" sz="1000" b="1" spc="-250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ts val="1795"/>
              </a:lnSpc>
              <a:spcAft>
                <a:spcPts val="1800"/>
              </a:spcAft>
            </a:pPr>
            <a:r>
              <a:rPr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67948"/>
            <a:ext cx="12192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УГОЛОВНЫЕ ДЕЛА. ПОСТУПИЛО </a:t>
            </a:r>
            <a:r>
              <a:rPr lang="ru-RU" sz="28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err="1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28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81"/>
          <p:cNvSpPr/>
          <p:nvPr/>
        </p:nvSpPr>
        <p:spPr>
          <a:xfrm>
            <a:off x="1222738" y="3666446"/>
            <a:ext cx="771915" cy="2313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287"/>
          <p:cNvSpPr/>
          <p:nvPr/>
        </p:nvSpPr>
        <p:spPr>
          <a:xfrm>
            <a:off x="10418784" y="5284692"/>
            <a:ext cx="743214" cy="698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288"/>
          <p:cNvSpPr/>
          <p:nvPr/>
        </p:nvSpPr>
        <p:spPr>
          <a:xfrm>
            <a:off x="2751784" y="3666446"/>
            <a:ext cx="771915" cy="23136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289"/>
          <p:cNvSpPr/>
          <p:nvPr/>
        </p:nvSpPr>
        <p:spPr>
          <a:xfrm>
            <a:off x="4377607" y="2795262"/>
            <a:ext cx="858029" cy="3182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90"/>
          <p:cNvSpPr/>
          <p:nvPr/>
        </p:nvSpPr>
        <p:spPr>
          <a:xfrm>
            <a:off x="6040950" y="3429630"/>
            <a:ext cx="771915" cy="25504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291"/>
          <p:cNvSpPr txBox="1"/>
          <p:nvPr/>
        </p:nvSpPr>
        <p:spPr>
          <a:xfrm>
            <a:off x="1250273" y="6166535"/>
            <a:ext cx="7389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292"/>
          <p:cNvSpPr txBox="1"/>
          <p:nvPr/>
        </p:nvSpPr>
        <p:spPr>
          <a:xfrm>
            <a:off x="2515294" y="6166535"/>
            <a:ext cx="129449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293"/>
          <p:cNvSpPr txBox="1"/>
          <p:nvPr/>
        </p:nvSpPr>
        <p:spPr>
          <a:xfrm>
            <a:off x="4188415" y="6166535"/>
            <a:ext cx="12829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294"/>
          <p:cNvSpPr txBox="1"/>
          <p:nvPr/>
        </p:nvSpPr>
        <p:spPr>
          <a:xfrm>
            <a:off x="6118892" y="6166535"/>
            <a:ext cx="137684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295"/>
          <p:cNvSpPr txBox="1"/>
          <p:nvPr/>
        </p:nvSpPr>
        <p:spPr>
          <a:xfrm>
            <a:off x="7306746" y="6166535"/>
            <a:ext cx="129449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80594" y="1476662"/>
            <a:ext cx="56537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(БЕЗ УЧЕТА УГОЛОВНЫХ ПРОСТУПКОВ и МАТЕРИАЛОВ)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44869" y="300100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843475" y="298524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92559" y="2132412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17386" y="2781353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629751" y="411861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sz="28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497682" y="4620192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90"/>
          <p:cNvSpPr/>
          <p:nvPr/>
        </p:nvSpPr>
        <p:spPr>
          <a:xfrm>
            <a:off x="7543237" y="4787756"/>
            <a:ext cx="771915" cy="1192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935415" y="167593"/>
            <a:ext cx="13955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0"/>
          <p:cNvSpPr/>
          <p:nvPr/>
        </p:nvSpPr>
        <p:spPr>
          <a:xfrm>
            <a:off x="8988449" y="4563006"/>
            <a:ext cx="771915" cy="14433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90728" y="3876865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296"/>
          <p:cNvSpPr txBox="1"/>
          <p:nvPr/>
        </p:nvSpPr>
        <p:spPr>
          <a:xfrm>
            <a:off x="8953167" y="6177041"/>
            <a:ext cx="91023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</a:pPr>
            <a:r>
              <a:rPr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296"/>
          <p:cNvSpPr txBox="1"/>
          <p:nvPr/>
        </p:nvSpPr>
        <p:spPr>
          <a:xfrm>
            <a:off x="10335275" y="6156637"/>
            <a:ext cx="910231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95"/>
              </a:lnSpc>
              <a:spcAft>
                <a:spcPts val="600"/>
              </a:spcAft>
            </a:pPr>
            <a:r>
              <a:rPr lang="ru-RU"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м.  </a:t>
            </a:r>
            <a:endParaRPr lang="ru-RU" sz="1000" b="1" spc="-250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ts val="1795"/>
              </a:lnSpc>
              <a:spcAft>
                <a:spcPts val="1800"/>
              </a:spcAft>
            </a:pPr>
            <a:r>
              <a:rPr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25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864896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УГОЛОВНЫЕ ДЕЛА. ОКОНЧЕНЫ (тыс.)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412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2001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9906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2002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0389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2003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18894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2004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58388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41990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2006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88163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2007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76870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16363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97836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79047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24761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64255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403748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43242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482736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022230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6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561724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125669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654070" y="6222156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8422" y="2476500"/>
            <a:ext cx="265740" cy="3683701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7692" y="2771775"/>
            <a:ext cx="265740" cy="3388425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99125" y="3028950"/>
            <a:ext cx="265740" cy="3131249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36680" y="3429630"/>
            <a:ext cx="265740" cy="2730568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76174" y="3667125"/>
            <a:ext cx="265740" cy="2493075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40726" y="3971925"/>
            <a:ext cx="265740" cy="218827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71182" y="3895726"/>
            <a:ext cx="265740" cy="2264476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25080" y="3819525"/>
            <a:ext cx="265740" cy="234067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53199" y="3819525"/>
            <a:ext cx="265740" cy="2340677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15622" y="3819525"/>
            <a:ext cx="265740" cy="234424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58733" y="4086225"/>
            <a:ext cx="265740" cy="207754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99410" y="4318350"/>
            <a:ext cx="265740" cy="1845418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53466" y="4162425"/>
            <a:ext cx="265740" cy="200134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86662" y="4318350"/>
            <a:ext cx="265740" cy="1849257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35476" y="4086225"/>
            <a:ext cx="265740" cy="207397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76654" y="4086225"/>
            <a:ext cx="265740" cy="207397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220966" y="3819526"/>
            <a:ext cx="265740" cy="2340672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748780" y="4086226"/>
            <a:ext cx="265740" cy="2073972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312445" y="4594574"/>
            <a:ext cx="265740" cy="156562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852806" y="4594574"/>
            <a:ext cx="265740" cy="156562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719" y="188070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412" y="21913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0472" y="248077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977" y="285011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0844" y="313431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2073" y="342006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8246" y="334386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37377" y="32353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46446" y="325659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27919" y="32353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71030" y="352852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11707" y="372486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62602" y="360103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98959" y="37724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47773" y="352852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88951" y="350793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133263" y="325659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661077" y="3503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224742" y="402735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765103" y="405609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9935415" y="167593"/>
            <a:ext cx="13955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184854" y="6232662"/>
            <a:ext cx="701313" cy="36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 м. 2021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383590" y="5387891"/>
            <a:ext cx="265740" cy="782812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1248589" y="485490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60" grpId="0" animBg="1"/>
      <p:bldP spid="61" grpId="0" animBg="1"/>
      <p:bldP spid="62" grpId="0" animBg="1"/>
      <p:bldP spid="21" grpId="0"/>
      <p:bldP spid="63" grpId="0"/>
      <p:bldP spid="64" grpId="0"/>
      <p:bldP spid="65" grpId="0"/>
      <p:bldP spid="66" grpId="0"/>
      <p:bldP spid="70" grpId="0" animBg="1"/>
      <p:bldP spid="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082248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ОПРАВДАТЕЛЬНЫЕ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ПРИГОВОРЫ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2053970"/>
            <a:ext cx="3477856" cy="5619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66" y="2053970"/>
            <a:ext cx="863969" cy="5619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66" y="2758590"/>
            <a:ext cx="863969" cy="5539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66" y="3464796"/>
            <a:ext cx="863969" cy="5579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0" y="2053970"/>
            <a:ext cx="863969" cy="5619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0" y="2758590"/>
            <a:ext cx="863969" cy="5539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0" y="3464796"/>
            <a:ext cx="863969" cy="5579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4" y="2053970"/>
            <a:ext cx="863969" cy="5619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4" y="2758590"/>
            <a:ext cx="863969" cy="5539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4" y="3464796"/>
            <a:ext cx="863969" cy="5579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78" y="2053970"/>
            <a:ext cx="863969" cy="5619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78" y="2758590"/>
            <a:ext cx="863969" cy="5539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78" y="3464796"/>
            <a:ext cx="863969" cy="5579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82" y="2053970"/>
            <a:ext cx="863969" cy="56194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82" y="2758590"/>
            <a:ext cx="863969" cy="5539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82" y="3464796"/>
            <a:ext cx="863969" cy="5579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86" y="2053970"/>
            <a:ext cx="863969" cy="5619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86" y="2758590"/>
            <a:ext cx="863969" cy="5539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86" y="3464796"/>
            <a:ext cx="863969" cy="55798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412045" y="21569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74440" y="214501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46453" y="21569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13657" y="215693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680861" y="21569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756556" y="187620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71355" y="2829498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149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91460" y="2829498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32967" y="2829498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664153" y="282949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270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833670" y="2829498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318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800149" y="2829498"/>
            <a:ext cx="57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329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30667" y="3559567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95469" y="3559567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738578" y="3559567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733081" y="3559567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849700" y="3559567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804958" y="355956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140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2755228"/>
            <a:ext cx="3477856" cy="549903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700545" y="2758590"/>
            <a:ext cx="34103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ОПРАВДАТЕЛЬНЫЕ ПРИГОВОРЫ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ПРЕСТУПЛЕНИЯМ: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3472882"/>
            <a:ext cx="3477856" cy="549903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700545" y="3559567"/>
            <a:ext cx="24416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НЕБОЛЬШОЙ ТЯЖЕСТИ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66" y="4174994"/>
            <a:ext cx="863969" cy="557989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0" y="4174994"/>
            <a:ext cx="863969" cy="55798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4" y="4174994"/>
            <a:ext cx="863969" cy="557989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78" y="4174994"/>
            <a:ext cx="863969" cy="55798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82" y="4174994"/>
            <a:ext cx="863969" cy="557989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86" y="4174994"/>
            <a:ext cx="863969" cy="557989"/>
          </a:xfrm>
          <a:prstGeom prst="rect">
            <a:avLst/>
          </a:prstGeom>
        </p:spPr>
      </p:pic>
      <p:sp>
        <p:nvSpPr>
          <p:cNvPr id="116" name="Прямоугольник 115"/>
          <p:cNvSpPr/>
          <p:nvPr/>
        </p:nvSpPr>
        <p:spPr>
          <a:xfrm>
            <a:off x="4529064" y="426976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591461" y="4269765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734570" y="4269765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736287" y="4269765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8848899" y="426976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9862666" y="4269765"/>
            <a:ext cx="45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4183080"/>
            <a:ext cx="3477856" cy="549903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700545" y="4269765"/>
            <a:ext cx="21152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СРЕДНЕЙ ТЯЖЕСТИ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66" y="4885192"/>
            <a:ext cx="863969" cy="557989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0" y="4885192"/>
            <a:ext cx="863969" cy="557989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4" y="4885192"/>
            <a:ext cx="863969" cy="557989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78" y="4885192"/>
            <a:ext cx="863969" cy="557989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82" y="4885192"/>
            <a:ext cx="863969" cy="557989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86" y="4885192"/>
            <a:ext cx="863969" cy="557989"/>
          </a:xfrm>
          <a:prstGeom prst="rect">
            <a:avLst/>
          </a:prstGeom>
        </p:spPr>
      </p:pic>
      <p:sp>
        <p:nvSpPr>
          <p:cNvPr id="130" name="Прямоугольник 129"/>
          <p:cNvSpPr/>
          <p:nvPr/>
        </p:nvSpPr>
        <p:spPr>
          <a:xfrm>
            <a:off x="4535477" y="497996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658786" y="4979963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734570" y="4979963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672968" y="4979963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146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8784779" y="497996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189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9804957" y="4979963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4893278"/>
            <a:ext cx="3477856" cy="549903"/>
          </a:xfrm>
          <a:prstGeom prst="rect">
            <a:avLst/>
          </a:prstGeom>
        </p:spPr>
      </p:pic>
      <p:sp>
        <p:nvSpPr>
          <p:cNvPr id="137" name="Прямоугольник 136"/>
          <p:cNvSpPr/>
          <p:nvPr/>
        </p:nvSpPr>
        <p:spPr>
          <a:xfrm>
            <a:off x="700545" y="4979963"/>
            <a:ext cx="10252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ТЯЖКИМ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66" y="5595390"/>
            <a:ext cx="863969" cy="55798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0" y="5595390"/>
            <a:ext cx="863969" cy="55798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4" y="5595390"/>
            <a:ext cx="863969" cy="557989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78" y="5595390"/>
            <a:ext cx="863969" cy="557989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82" y="5595390"/>
            <a:ext cx="863969" cy="557989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86" y="5595390"/>
            <a:ext cx="863969" cy="557989"/>
          </a:xfrm>
          <a:prstGeom prst="rect">
            <a:avLst/>
          </a:prstGeom>
        </p:spPr>
      </p:pic>
      <p:sp>
        <p:nvSpPr>
          <p:cNvPr id="144" name="Прямоугольник 143"/>
          <p:cNvSpPr/>
          <p:nvPr/>
        </p:nvSpPr>
        <p:spPr>
          <a:xfrm>
            <a:off x="4599596" y="569016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5655580" y="5690161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799492" y="5690161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7737089" y="569016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848900" y="569016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9930793" y="569016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0" name="Рисунок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5603476"/>
            <a:ext cx="3477856" cy="549903"/>
          </a:xfrm>
          <a:prstGeom prst="rect">
            <a:avLst/>
          </a:prstGeom>
        </p:spPr>
      </p:pic>
      <p:sp>
        <p:nvSpPr>
          <p:cNvPr id="151" name="Прямоугольник 150"/>
          <p:cNvSpPr/>
          <p:nvPr/>
        </p:nvSpPr>
        <p:spPr>
          <a:xfrm>
            <a:off x="700545" y="5690161"/>
            <a:ext cx="18357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 ТЯЖКИМ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9935415" y="167593"/>
            <a:ext cx="13955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80" y="2048710"/>
            <a:ext cx="863969" cy="56194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80" y="2753330"/>
            <a:ext cx="863969" cy="553997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80" y="3459536"/>
            <a:ext cx="863969" cy="557989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10839151" y="1997075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м. </a:t>
            </a:r>
          </a:p>
          <a:p>
            <a:pPr algn="ctr"/>
            <a:r>
              <a:rPr lang="kk-KZ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892330" y="2824238"/>
            <a:ext cx="55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113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0951672" y="3554307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80" y="4169734"/>
            <a:ext cx="863969" cy="557989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10951672" y="426450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80" y="4879932"/>
            <a:ext cx="863969" cy="557989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10951672" y="4974703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80" y="5590130"/>
            <a:ext cx="863969" cy="557989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11015791" y="5684901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06399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УДОВЛЕТВОРЕНО ЖАЛОБ НА ОРГАНЫ СЛЕДСТВИЯ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9935415" y="167593"/>
            <a:ext cx="13955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258"/>
          <p:cNvSpPr txBox="1"/>
          <p:nvPr/>
        </p:nvSpPr>
        <p:spPr>
          <a:xfrm>
            <a:off x="661058" y="3588605"/>
            <a:ext cx="7817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220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259"/>
          <p:cNvSpPr/>
          <p:nvPr/>
        </p:nvSpPr>
        <p:spPr>
          <a:xfrm>
            <a:off x="664585" y="4198982"/>
            <a:ext cx="529217" cy="1280076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263"/>
          <p:cNvSpPr txBox="1"/>
          <p:nvPr/>
        </p:nvSpPr>
        <p:spPr>
          <a:xfrm>
            <a:off x="1557165" y="3981955"/>
            <a:ext cx="19768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231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64"/>
          <p:cNvSpPr/>
          <p:nvPr/>
        </p:nvSpPr>
        <p:spPr>
          <a:xfrm>
            <a:off x="1529140" y="4565250"/>
            <a:ext cx="529217" cy="913807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267"/>
          <p:cNvSpPr txBox="1"/>
          <p:nvPr/>
        </p:nvSpPr>
        <p:spPr>
          <a:xfrm>
            <a:off x="2453275" y="3602201"/>
            <a:ext cx="19768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317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268"/>
          <p:cNvSpPr/>
          <p:nvPr/>
        </p:nvSpPr>
        <p:spPr>
          <a:xfrm>
            <a:off x="2441018" y="4198982"/>
            <a:ext cx="529217" cy="1280076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271"/>
          <p:cNvSpPr txBox="1"/>
          <p:nvPr/>
        </p:nvSpPr>
        <p:spPr>
          <a:xfrm>
            <a:off x="3171984" y="3057964"/>
            <a:ext cx="103347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30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436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272"/>
          <p:cNvSpPr/>
          <p:nvPr/>
        </p:nvSpPr>
        <p:spPr>
          <a:xfrm>
            <a:off x="3384402" y="3668358"/>
            <a:ext cx="529217" cy="1810700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75"/>
          <p:cNvSpPr txBox="1"/>
          <p:nvPr/>
        </p:nvSpPr>
        <p:spPr>
          <a:xfrm>
            <a:off x="4340048" y="3662801"/>
            <a:ext cx="19768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361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276"/>
          <p:cNvSpPr/>
          <p:nvPr/>
        </p:nvSpPr>
        <p:spPr>
          <a:xfrm>
            <a:off x="4343578" y="4276308"/>
            <a:ext cx="529217" cy="1202749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279"/>
          <p:cNvSpPr txBox="1"/>
          <p:nvPr/>
        </p:nvSpPr>
        <p:spPr>
          <a:xfrm>
            <a:off x="5267666" y="3450679"/>
            <a:ext cx="19768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460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280"/>
          <p:cNvSpPr/>
          <p:nvPr/>
        </p:nvSpPr>
        <p:spPr>
          <a:xfrm>
            <a:off x="5302755" y="4029469"/>
            <a:ext cx="529202" cy="1449589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283"/>
          <p:cNvSpPr txBox="1"/>
          <p:nvPr/>
        </p:nvSpPr>
        <p:spPr>
          <a:xfrm>
            <a:off x="6226842" y="3962229"/>
            <a:ext cx="19768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340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ject 284"/>
          <p:cNvSpPr/>
          <p:nvPr/>
        </p:nvSpPr>
        <p:spPr>
          <a:xfrm>
            <a:off x="6246115" y="4559660"/>
            <a:ext cx="529217" cy="919398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bject 287"/>
          <p:cNvSpPr txBox="1"/>
          <p:nvPr/>
        </p:nvSpPr>
        <p:spPr>
          <a:xfrm>
            <a:off x="7154485" y="3953079"/>
            <a:ext cx="19768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550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288"/>
          <p:cNvSpPr/>
          <p:nvPr/>
        </p:nvSpPr>
        <p:spPr>
          <a:xfrm>
            <a:off x="7189524" y="4559660"/>
            <a:ext cx="529217" cy="919398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292"/>
          <p:cNvSpPr/>
          <p:nvPr/>
        </p:nvSpPr>
        <p:spPr>
          <a:xfrm>
            <a:off x="8132934" y="3819186"/>
            <a:ext cx="529217" cy="1659871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bject 300"/>
          <p:cNvSpPr/>
          <p:nvPr/>
        </p:nvSpPr>
        <p:spPr>
          <a:xfrm>
            <a:off x="9066404" y="2661162"/>
            <a:ext cx="532030" cy="2813551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48252" y="5518866"/>
            <a:ext cx="763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035813" y="6264337"/>
            <a:ext cx="4168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2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*доля удовлетворенных жалоб к числу расмотренных</a:t>
            </a:r>
            <a:endParaRPr lang="ru-RU" sz="12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36279" y="5518866"/>
            <a:ext cx="741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372038" y="5518866"/>
            <a:ext cx="748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303270" y="551886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249465" y="551886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198865" y="5518866"/>
            <a:ext cx="755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145908" y="5518866"/>
            <a:ext cx="755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35768" y="551886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052947" y="5518866"/>
            <a:ext cx="75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990445" y="5518866"/>
            <a:ext cx="755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5663" y="4359605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452027" y="4731999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367222" y="4352469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315903" y="3855005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293185" y="455527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212298" y="4276308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185034" y="4731999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103623" y="4731999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088906" y="4076253"/>
            <a:ext cx="696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9005221" y="3151349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bject 287"/>
          <p:cNvSpPr txBox="1"/>
          <p:nvPr/>
        </p:nvSpPr>
        <p:spPr>
          <a:xfrm>
            <a:off x="8095619" y="3246176"/>
            <a:ext cx="73730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b="1" spc="-30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983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87"/>
          <p:cNvSpPr txBox="1"/>
          <p:nvPr/>
        </p:nvSpPr>
        <p:spPr>
          <a:xfrm>
            <a:off x="8829914" y="2068744"/>
            <a:ext cx="10640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b="1" spc="-30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1  707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bject 300"/>
          <p:cNvSpPr/>
          <p:nvPr/>
        </p:nvSpPr>
        <p:spPr>
          <a:xfrm>
            <a:off x="10024429" y="4029469"/>
            <a:ext cx="529217" cy="1445244"/>
          </a:xfrm>
          <a:prstGeom prst="rect">
            <a:avLst/>
          </a:prstGeom>
          <a:solidFill>
            <a:srgbClr val="F47D7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bject 287"/>
          <p:cNvSpPr txBox="1"/>
          <p:nvPr/>
        </p:nvSpPr>
        <p:spPr>
          <a:xfrm>
            <a:off x="9835237" y="3441155"/>
            <a:ext cx="10640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b="1" spc="-30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sz="3000" b="1" spc="-30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231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9973109" y="551886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948253" y="4276308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300"/>
          <p:cNvSpPr/>
          <p:nvPr/>
        </p:nvSpPr>
        <p:spPr>
          <a:xfrm>
            <a:off x="10965129" y="4649121"/>
            <a:ext cx="529217" cy="820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87"/>
          <p:cNvSpPr txBox="1"/>
          <p:nvPr/>
        </p:nvSpPr>
        <p:spPr>
          <a:xfrm>
            <a:off x="10775937" y="4019237"/>
            <a:ext cx="89320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000" b="1" spc="-30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381</a:t>
            </a:r>
            <a:endParaRPr sz="3000" b="1" spc="-305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913809" y="551360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 м.</a:t>
            </a:r>
          </a:p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895364" y="4759794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73142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УДОВЛЕТВОРЕНО ХОДАТАЙСТВ СЛЕДСТВИЯ </a:t>
            </a:r>
          </a:p>
          <a:p>
            <a:pPr algn="ctr"/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4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ПРИМЕНЕНИИ МЕРЫ </a:t>
            </a:r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ПРЕСЕЧЕНИЯ – СОДЕРЖАНИЕ </a:t>
            </a:r>
            <a:r>
              <a:rPr lang="ru-RU" sz="24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ПОД СТРАЖЕЙ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9935415" y="167593"/>
            <a:ext cx="13955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277"/>
          <p:cNvSpPr/>
          <p:nvPr/>
        </p:nvSpPr>
        <p:spPr>
          <a:xfrm>
            <a:off x="7702521" y="4252202"/>
            <a:ext cx="1699758" cy="1592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278"/>
          <p:cNvSpPr/>
          <p:nvPr/>
        </p:nvSpPr>
        <p:spPr>
          <a:xfrm>
            <a:off x="7691090" y="4104292"/>
            <a:ext cx="1726955" cy="333153"/>
          </a:xfrm>
          <a:custGeom>
            <a:avLst/>
            <a:gdLst/>
            <a:ahLst/>
            <a:cxnLst/>
            <a:rect l="l" t="t" r="r" b="b"/>
            <a:pathLst>
              <a:path w="806450" h="155575">
                <a:moveTo>
                  <a:pt x="403072" y="0"/>
                </a:moveTo>
                <a:lnTo>
                  <a:pt x="330621" y="1252"/>
                </a:lnTo>
                <a:lnTo>
                  <a:pt x="262429" y="4862"/>
                </a:lnTo>
                <a:lnTo>
                  <a:pt x="199636" y="10611"/>
                </a:lnTo>
                <a:lnTo>
                  <a:pt x="143380" y="18279"/>
                </a:lnTo>
                <a:lnTo>
                  <a:pt x="94799" y="27647"/>
                </a:lnTo>
                <a:lnTo>
                  <a:pt x="55032" y="38495"/>
                </a:lnTo>
                <a:lnTo>
                  <a:pt x="6494" y="63752"/>
                </a:lnTo>
                <a:lnTo>
                  <a:pt x="0" y="77723"/>
                </a:lnTo>
                <a:lnTo>
                  <a:pt x="6494" y="91695"/>
                </a:lnTo>
                <a:lnTo>
                  <a:pt x="55032" y="116952"/>
                </a:lnTo>
                <a:lnTo>
                  <a:pt x="94799" y="127800"/>
                </a:lnTo>
                <a:lnTo>
                  <a:pt x="143380" y="137168"/>
                </a:lnTo>
                <a:lnTo>
                  <a:pt x="199636" y="144836"/>
                </a:lnTo>
                <a:lnTo>
                  <a:pt x="262429" y="150585"/>
                </a:lnTo>
                <a:lnTo>
                  <a:pt x="330621" y="154195"/>
                </a:lnTo>
                <a:lnTo>
                  <a:pt x="403072" y="155447"/>
                </a:lnTo>
                <a:lnTo>
                  <a:pt x="475527" y="154195"/>
                </a:lnTo>
                <a:lnTo>
                  <a:pt x="543722" y="150585"/>
                </a:lnTo>
                <a:lnTo>
                  <a:pt x="606517" y="144836"/>
                </a:lnTo>
                <a:lnTo>
                  <a:pt x="662775" y="137168"/>
                </a:lnTo>
                <a:lnTo>
                  <a:pt x="711357" y="127800"/>
                </a:lnTo>
                <a:lnTo>
                  <a:pt x="751125" y="116952"/>
                </a:lnTo>
                <a:lnTo>
                  <a:pt x="799663" y="91695"/>
                </a:lnTo>
                <a:lnTo>
                  <a:pt x="806157" y="77723"/>
                </a:lnTo>
                <a:lnTo>
                  <a:pt x="799663" y="63752"/>
                </a:lnTo>
                <a:lnTo>
                  <a:pt x="751125" y="38495"/>
                </a:lnTo>
                <a:lnTo>
                  <a:pt x="711357" y="27647"/>
                </a:lnTo>
                <a:lnTo>
                  <a:pt x="662775" y="18279"/>
                </a:lnTo>
                <a:lnTo>
                  <a:pt x="606517" y="10611"/>
                </a:lnTo>
                <a:lnTo>
                  <a:pt x="543722" y="4862"/>
                </a:lnTo>
                <a:lnTo>
                  <a:pt x="475527" y="1252"/>
                </a:lnTo>
                <a:lnTo>
                  <a:pt x="403072" y="0"/>
                </a:lnTo>
                <a:close/>
              </a:path>
            </a:pathLst>
          </a:custGeom>
          <a:solidFill>
            <a:srgbClr val="224F84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279"/>
          <p:cNvSpPr/>
          <p:nvPr/>
        </p:nvSpPr>
        <p:spPr>
          <a:xfrm>
            <a:off x="4274439" y="3486530"/>
            <a:ext cx="1726328" cy="2426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80"/>
          <p:cNvSpPr/>
          <p:nvPr/>
        </p:nvSpPr>
        <p:spPr>
          <a:xfrm>
            <a:off x="4274439" y="3320117"/>
            <a:ext cx="1726955" cy="333153"/>
          </a:xfrm>
          <a:custGeom>
            <a:avLst/>
            <a:gdLst/>
            <a:ahLst/>
            <a:cxnLst/>
            <a:rect l="l" t="t" r="r" b="b"/>
            <a:pathLst>
              <a:path w="806450" h="155575">
                <a:moveTo>
                  <a:pt x="403072" y="0"/>
                </a:moveTo>
                <a:lnTo>
                  <a:pt x="330621" y="1251"/>
                </a:lnTo>
                <a:lnTo>
                  <a:pt x="262429" y="4860"/>
                </a:lnTo>
                <a:lnTo>
                  <a:pt x="199636" y="10608"/>
                </a:lnTo>
                <a:lnTo>
                  <a:pt x="143380" y="18274"/>
                </a:lnTo>
                <a:lnTo>
                  <a:pt x="94799" y="27639"/>
                </a:lnTo>
                <a:lnTo>
                  <a:pt x="55032" y="38485"/>
                </a:lnTo>
                <a:lnTo>
                  <a:pt x="6494" y="63740"/>
                </a:lnTo>
                <a:lnTo>
                  <a:pt x="0" y="77711"/>
                </a:lnTo>
                <a:lnTo>
                  <a:pt x="6494" y="91682"/>
                </a:lnTo>
                <a:lnTo>
                  <a:pt x="55032" y="116943"/>
                </a:lnTo>
                <a:lnTo>
                  <a:pt x="94799" y="127793"/>
                </a:lnTo>
                <a:lnTo>
                  <a:pt x="143380" y="137163"/>
                </a:lnTo>
                <a:lnTo>
                  <a:pt x="199636" y="144833"/>
                </a:lnTo>
                <a:lnTo>
                  <a:pt x="262429" y="150583"/>
                </a:lnTo>
                <a:lnTo>
                  <a:pt x="330621" y="154195"/>
                </a:lnTo>
                <a:lnTo>
                  <a:pt x="403072" y="155448"/>
                </a:lnTo>
                <a:lnTo>
                  <a:pt x="475531" y="154195"/>
                </a:lnTo>
                <a:lnTo>
                  <a:pt x="543727" y="150583"/>
                </a:lnTo>
                <a:lnTo>
                  <a:pt x="606523" y="144833"/>
                </a:lnTo>
                <a:lnTo>
                  <a:pt x="662780" y="137163"/>
                </a:lnTo>
                <a:lnTo>
                  <a:pt x="711361" y="127793"/>
                </a:lnTo>
                <a:lnTo>
                  <a:pt x="751127" y="116943"/>
                </a:lnTo>
                <a:lnTo>
                  <a:pt x="799664" y="91682"/>
                </a:lnTo>
                <a:lnTo>
                  <a:pt x="806157" y="77711"/>
                </a:lnTo>
                <a:lnTo>
                  <a:pt x="799664" y="63740"/>
                </a:lnTo>
                <a:lnTo>
                  <a:pt x="751127" y="38485"/>
                </a:lnTo>
                <a:lnTo>
                  <a:pt x="711361" y="27639"/>
                </a:lnTo>
                <a:lnTo>
                  <a:pt x="662780" y="18274"/>
                </a:lnTo>
                <a:lnTo>
                  <a:pt x="606523" y="10608"/>
                </a:lnTo>
                <a:lnTo>
                  <a:pt x="543727" y="4860"/>
                </a:lnTo>
                <a:lnTo>
                  <a:pt x="475531" y="1251"/>
                </a:lnTo>
                <a:lnTo>
                  <a:pt x="403072" y="0"/>
                </a:lnTo>
                <a:close/>
              </a:path>
            </a:pathLst>
          </a:custGeom>
          <a:solidFill>
            <a:srgbClr val="224F84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81"/>
          <p:cNvSpPr/>
          <p:nvPr/>
        </p:nvSpPr>
        <p:spPr>
          <a:xfrm>
            <a:off x="2625536" y="2970265"/>
            <a:ext cx="1726356" cy="2942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283"/>
          <p:cNvSpPr/>
          <p:nvPr/>
        </p:nvSpPr>
        <p:spPr>
          <a:xfrm>
            <a:off x="2625536" y="2803825"/>
            <a:ext cx="1726955" cy="333153"/>
          </a:xfrm>
          <a:custGeom>
            <a:avLst/>
            <a:gdLst/>
            <a:ahLst/>
            <a:cxnLst/>
            <a:rect l="l" t="t" r="r" b="b"/>
            <a:pathLst>
              <a:path w="806450" h="155575">
                <a:moveTo>
                  <a:pt x="403072" y="0"/>
                </a:moveTo>
                <a:lnTo>
                  <a:pt x="330621" y="1252"/>
                </a:lnTo>
                <a:lnTo>
                  <a:pt x="262429" y="4862"/>
                </a:lnTo>
                <a:lnTo>
                  <a:pt x="199636" y="10611"/>
                </a:lnTo>
                <a:lnTo>
                  <a:pt x="143380" y="18279"/>
                </a:lnTo>
                <a:lnTo>
                  <a:pt x="94799" y="27647"/>
                </a:lnTo>
                <a:lnTo>
                  <a:pt x="55032" y="38495"/>
                </a:lnTo>
                <a:lnTo>
                  <a:pt x="6494" y="63752"/>
                </a:lnTo>
                <a:lnTo>
                  <a:pt x="0" y="77724"/>
                </a:lnTo>
                <a:lnTo>
                  <a:pt x="6494" y="91695"/>
                </a:lnTo>
                <a:lnTo>
                  <a:pt x="55032" y="116952"/>
                </a:lnTo>
                <a:lnTo>
                  <a:pt x="94799" y="127800"/>
                </a:lnTo>
                <a:lnTo>
                  <a:pt x="143380" y="137168"/>
                </a:lnTo>
                <a:lnTo>
                  <a:pt x="199636" y="144836"/>
                </a:lnTo>
                <a:lnTo>
                  <a:pt x="262429" y="150585"/>
                </a:lnTo>
                <a:lnTo>
                  <a:pt x="330621" y="154195"/>
                </a:lnTo>
                <a:lnTo>
                  <a:pt x="403072" y="155448"/>
                </a:lnTo>
                <a:lnTo>
                  <a:pt x="475531" y="154195"/>
                </a:lnTo>
                <a:lnTo>
                  <a:pt x="543729" y="150585"/>
                </a:lnTo>
                <a:lnTo>
                  <a:pt x="606526" y="144836"/>
                </a:lnTo>
                <a:lnTo>
                  <a:pt x="662786" y="137168"/>
                </a:lnTo>
                <a:lnTo>
                  <a:pt x="711369" y="127800"/>
                </a:lnTo>
                <a:lnTo>
                  <a:pt x="751137" y="116952"/>
                </a:lnTo>
                <a:lnTo>
                  <a:pt x="799676" y="91695"/>
                </a:lnTo>
                <a:lnTo>
                  <a:pt x="806170" y="77724"/>
                </a:lnTo>
                <a:lnTo>
                  <a:pt x="799676" y="63752"/>
                </a:lnTo>
                <a:lnTo>
                  <a:pt x="751137" y="38495"/>
                </a:lnTo>
                <a:lnTo>
                  <a:pt x="711369" y="27647"/>
                </a:lnTo>
                <a:lnTo>
                  <a:pt x="662786" y="18279"/>
                </a:lnTo>
                <a:lnTo>
                  <a:pt x="606526" y="10611"/>
                </a:lnTo>
                <a:lnTo>
                  <a:pt x="543729" y="4862"/>
                </a:lnTo>
                <a:lnTo>
                  <a:pt x="475531" y="1252"/>
                </a:lnTo>
                <a:lnTo>
                  <a:pt x="403072" y="0"/>
                </a:lnTo>
                <a:close/>
              </a:path>
            </a:pathLst>
          </a:custGeom>
          <a:solidFill>
            <a:srgbClr val="224F84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284"/>
          <p:cNvSpPr/>
          <p:nvPr/>
        </p:nvSpPr>
        <p:spPr>
          <a:xfrm>
            <a:off x="587579" y="2448099"/>
            <a:ext cx="2115413" cy="3403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285"/>
          <p:cNvSpPr/>
          <p:nvPr/>
        </p:nvSpPr>
        <p:spPr>
          <a:xfrm>
            <a:off x="976662" y="2281659"/>
            <a:ext cx="1726955" cy="333153"/>
          </a:xfrm>
          <a:custGeom>
            <a:avLst/>
            <a:gdLst/>
            <a:ahLst/>
            <a:cxnLst/>
            <a:rect l="l" t="t" r="r" b="b"/>
            <a:pathLst>
              <a:path w="806450" h="155575">
                <a:moveTo>
                  <a:pt x="403072" y="0"/>
                </a:moveTo>
                <a:lnTo>
                  <a:pt x="330617" y="1252"/>
                </a:lnTo>
                <a:lnTo>
                  <a:pt x="262424" y="4862"/>
                </a:lnTo>
                <a:lnTo>
                  <a:pt x="199630" y="10611"/>
                </a:lnTo>
                <a:lnTo>
                  <a:pt x="143374" y="18279"/>
                </a:lnTo>
                <a:lnTo>
                  <a:pt x="94795" y="27647"/>
                </a:lnTo>
                <a:lnTo>
                  <a:pt x="55029" y="38495"/>
                </a:lnTo>
                <a:lnTo>
                  <a:pt x="6493" y="63752"/>
                </a:lnTo>
                <a:lnTo>
                  <a:pt x="0" y="77724"/>
                </a:lnTo>
                <a:lnTo>
                  <a:pt x="6493" y="91695"/>
                </a:lnTo>
                <a:lnTo>
                  <a:pt x="55029" y="116952"/>
                </a:lnTo>
                <a:lnTo>
                  <a:pt x="94795" y="127800"/>
                </a:lnTo>
                <a:lnTo>
                  <a:pt x="143374" y="137168"/>
                </a:lnTo>
                <a:lnTo>
                  <a:pt x="199630" y="144836"/>
                </a:lnTo>
                <a:lnTo>
                  <a:pt x="262424" y="150585"/>
                </a:lnTo>
                <a:lnTo>
                  <a:pt x="330617" y="154195"/>
                </a:lnTo>
                <a:lnTo>
                  <a:pt x="403072" y="155448"/>
                </a:lnTo>
                <a:lnTo>
                  <a:pt x="475527" y="154195"/>
                </a:lnTo>
                <a:lnTo>
                  <a:pt x="543722" y="150585"/>
                </a:lnTo>
                <a:lnTo>
                  <a:pt x="606517" y="144836"/>
                </a:lnTo>
                <a:lnTo>
                  <a:pt x="662775" y="137168"/>
                </a:lnTo>
                <a:lnTo>
                  <a:pt x="711357" y="127800"/>
                </a:lnTo>
                <a:lnTo>
                  <a:pt x="751125" y="116952"/>
                </a:lnTo>
                <a:lnTo>
                  <a:pt x="799663" y="91695"/>
                </a:lnTo>
                <a:lnTo>
                  <a:pt x="806157" y="77724"/>
                </a:lnTo>
                <a:lnTo>
                  <a:pt x="799663" y="63752"/>
                </a:lnTo>
                <a:lnTo>
                  <a:pt x="751125" y="38495"/>
                </a:lnTo>
                <a:lnTo>
                  <a:pt x="711357" y="27647"/>
                </a:lnTo>
                <a:lnTo>
                  <a:pt x="662775" y="18279"/>
                </a:lnTo>
                <a:lnTo>
                  <a:pt x="606517" y="10611"/>
                </a:lnTo>
                <a:lnTo>
                  <a:pt x="543722" y="4862"/>
                </a:lnTo>
                <a:lnTo>
                  <a:pt x="475527" y="1252"/>
                </a:lnTo>
                <a:lnTo>
                  <a:pt x="403072" y="0"/>
                </a:lnTo>
                <a:close/>
              </a:path>
            </a:pathLst>
          </a:custGeom>
          <a:solidFill>
            <a:srgbClr val="224F84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object 296"/>
          <p:cNvGrpSpPr/>
          <p:nvPr/>
        </p:nvGrpSpPr>
        <p:grpSpPr>
          <a:xfrm>
            <a:off x="5987796" y="3836842"/>
            <a:ext cx="1726955" cy="2014687"/>
            <a:chOff x="3897058" y="2422892"/>
            <a:chExt cx="806450" cy="982980"/>
          </a:xfrm>
        </p:grpSpPr>
        <p:sp>
          <p:nvSpPr>
            <p:cNvPr id="72" name="object 297"/>
            <p:cNvSpPr/>
            <p:nvPr/>
          </p:nvSpPr>
          <p:spPr>
            <a:xfrm>
              <a:off x="3897058" y="2509397"/>
              <a:ext cx="806157" cy="89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bject 298"/>
            <p:cNvSpPr/>
            <p:nvPr/>
          </p:nvSpPr>
          <p:spPr>
            <a:xfrm>
              <a:off x="3897058" y="2422892"/>
              <a:ext cx="806450" cy="155575"/>
            </a:xfrm>
            <a:custGeom>
              <a:avLst/>
              <a:gdLst/>
              <a:ahLst/>
              <a:cxnLst/>
              <a:rect l="l" t="t" r="r" b="b"/>
              <a:pathLst>
                <a:path w="806450" h="155575">
                  <a:moveTo>
                    <a:pt x="403072" y="0"/>
                  </a:moveTo>
                  <a:lnTo>
                    <a:pt x="330621" y="1251"/>
                  </a:lnTo>
                  <a:lnTo>
                    <a:pt x="262429" y="4860"/>
                  </a:lnTo>
                  <a:lnTo>
                    <a:pt x="199636" y="10608"/>
                  </a:lnTo>
                  <a:lnTo>
                    <a:pt x="143380" y="18274"/>
                  </a:lnTo>
                  <a:lnTo>
                    <a:pt x="94799" y="27639"/>
                  </a:lnTo>
                  <a:lnTo>
                    <a:pt x="55032" y="38485"/>
                  </a:lnTo>
                  <a:lnTo>
                    <a:pt x="6494" y="63740"/>
                  </a:lnTo>
                  <a:lnTo>
                    <a:pt x="0" y="77711"/>
                  </a:lnTo>
                  <a:lnTo>
                    <a:pt x="6494" y="91682"/>
                  </a:lnTo>
                  <a:lnTo>
                    <a:pt x="55032" y="116943"/>
                  </a:lnTo>
                  <a:lnTo>
                    <a:pt x="94799" y="127793"/>
                  </a:lnTo>
                  <a:lnTo>
                    <a:pt x="143380" y="137163"/>
                  </a:lnTo>
                  <a:lnTo>
                    <a:pt x="199636" y="144833"/>
                  </a:lnTo>
                  <a:lnTo>
                    <a:pt x="262429" y="150583"/>
                  </a:lnTo>
                  <a:lnTo>
                    <a:pt x="330621" y="154195"/>
                  </a:lnTo>
                  <a:lnTo>
                    <a:pt x="403072" y="155448"/>
                  </a:lnTo>
                  <a:lnTo>
                    <a:pt x="475531" y="154195"/>
                  </a:lnTo>
                  <a:lnTo>
                    <a:pt x="543727" y="150583"/>
                  </a:lnTo>
                  <a:lnTo>
                    <a:pt x="606523" y="144833"/>
                  </a:lnTo>
                  <a:lnTo>
                    <a:pt x="662780" y="137163"/>
                  </a:lnTo>
                  <a:lnTo>
                    <a:pt x="711361" y="127793"/>
                  </a:lnTo>
                  <a:lnTo>
                    <a:pt x="751127" y="116943"/>
                  </a:lnTo>
                  <a:lnTo>
                    <a:pt x="799664" y="91682"/>
                  </a:lnTo>
                  <a:lnTo>
                    <a:pt x="806157" y="77711"/>
                  </a:lnTo>
                  <a:lnTo>
                    <a:pt x="799664" y="63740"/>
                  </a:lnTo>
                  <a:lnTo>
                    <a:pt x="751127" y="38485"/>
                  </a:lnTo>
                  <a:lnTo>
                    <a:pt x="711361" y="27639"/>
                  </a:lnTo>
                  <a:lnTo>
                    <a:pt x="662780" y="18274"/>
                  </a:lnTo>
                  <a:lnTo>
                    <a:pt x="606523" y="10608"/>
                  </a:lnTo>
                  <a:lnTo>
                    <a:pt x="543727" y="4860"/>
                  </a:lnTo>
                  <a:lnTo>
                    <a:pt x="475531" y="1251"/>
                  </a:lnTo>
                  <a:lnTo>
                    <a:pt x="403072" y="0"/>
                  </a:lnTo>
                  <a:close/>
                </a:path>
              </a:pathLst>
            </a:custGeom>
            <a:solidFill>
              <a:srgbClr val="224F84"/>
            </a:solid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205991" y="1732542"/>
            <a:ext cx="12682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95,3%</a:t>
            </a:r>
            <a:endParaRPr lang="ru-RU" sz="3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52162" y="2239064"/>
            <a:ext cx="1273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93,4%</a:t>
            </a:r>
            <a:endParaRPr lang="ru-RU" sz="3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619017" y="2777622"/>
            <a:ext cx="1273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92,1%</a:t>
            </a:r>
            <a:endParaRPr lang="ru-RU" sz="3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51656" y="3320117"/>
            <a:ext cx="12682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87,9%</a:t>
            </a:r>
            <a:endParaRPr lang="ru-RU" sz="3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910801" y="3445700"/>
            <a:ext cx="12875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86,5%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115342" y="6126799"/>
            <a:ext cx="10374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3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403855" y="6126799"/>
            <a:ext cx="1037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3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665985" y="6126799"/>
            <a:ext cx="10326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3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949698" y="6126799"/>
            <a:ext cx="10374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3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296307" y="6126799"/>
            <a:ext cx="1037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3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277"/>
          <p:cNvSpPr/>
          <p:nvPr/>
        </p:nvSpPr>
        <p:spPr>
          <a:xfrm>
            <a:off x="9399989" y="3966054"/>
            <a:ext cx="1699758" cy="18895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631249" y="3298546"/>
            <a:ext cx="1273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88,5%</a:t>
            </a:r>
            <a:endParaRPr lang="ru-RU" sz="3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828575" y="5837751"/>
            <a:ext cx="10374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м.</a:t>
            </a:r>
          </a:p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3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278"/>
          <p:cNvSpPr/>
          <p:nvPr/>
        </p:nvSpPr>
        <p:spPr>
          <a:xfrm>
            <a:off x="9372792" y="3799478"/>
            <a:ext cx="1726955" cy="333153"/>
          </a:xfrm>
          <a:custGeom>
            <a:avLst/>
            <a:gdLst/>
            <a:ahLst/>
            <a:cxnLst/>
            <a:rect l="l" t="t" r="r" b="b"/>
            <a:pathLst>
              <a:path w="806450" h="155575">
                <a:moveTo>
                  <a:pt x="403072" y="0"/>
                </a:moveTo>
                <a:lnTo>
                  <a:pt x="330621" y="1252"/>
                </a:lnTo>
                <a:lnTo>
                  <a:pt x="262429" y="4862"/>
                </a:lnTo>
                <a:lnTo>
                  <a:pt x="199636" y="10611"/>
                </a:lnTo>
                <a:lnTo>
                  <a:pt x="143380" y="18279"/>
                </a:lnTo>
                <a:lnTo>
                  <a:pt x="94799" y="27647"/>
                </a:lnTo>
                <a:lnTo>
                  <a:pt x="55032" y="38495"/>
                </a:lnTo>
                <a:lnTo>
                  <a:pt x="6494" y="63752"/>
                </a:lnTo>
                <a:lnTo>
                  <a:pt x="0" y="77723"/>
                </a:lnTo>
                <a:lnTo>
                  <a:pt x="6494" y="91695"/>
                </a:lnTo>
                <a:lnTo>
                  <a:pt x="55032" y="116952"/>
                </a:lnTo>
                <a:lnTo>
                  <a:pt x="94799" y="127800"/>
                </a:lnTo>
                <a:lnTo>
                  <a:pt x="143380" y="137168"/>
                </a:lnTo>
                <a:lnTo>
                  <a:pt x="199636" y="144836"/>
                </a:lnTo>
                <a:lnTo>
                  <a:pt x="262429" y="150585"/>
                </a:lnTo>
                <a:lnTo>
                  <a:pt x="330621" y="154195"/>
                </a:lnTo>
                <a:lnTo>
                  <a:pt x="403072" y="155447"/>
                </a:lnTo>
                <a:lnTo>
                  <a:pt x="475527" y="154195"/>
                </a:lnTo>
                <a:lnTo>
                  <a:pt x="543722" y="150585"/>
                </a:lnTo>
                <a:lnTo>
                  <a:pt x="606517" y="144836"/>
                </a:lnTo>
                <a:lnTo>
                  <a:pt x="662775" y="137168"/>
                </a:lnTo>
                <a:lnTo>
                  <a:pt x="711357" y="127800"/>
                </a:lnTo>
                <a:lnTo>
                  <a:pt x="751125" y="116952"/>
                </a:lnTo>
                <a:lnTo>
                  <a:pt x="799663" y="91695"/>
                </a:lnTo>
                <a:lnTo>
                  <a:pt x="806157" y="77723"/>
                </a:lnTo>
                <a:lnTo>
                  <a:pt x="799663" y="63752"/>
                </a:lnTo>
                <a:lnTo>
                  <a:pt x="751125" y="38495"/>
                </a:lnTo>
                <a:lnTo>
                  <a:pt x="711357" y="27647"/>
                </a:lnTo>
                <a:lnTo>
                  <a:pt x="662775" y="18279"/>
                </a:lnTo>
                <a:lnTo>
                  <a:pt x="606517" y="10611"/>
                </a:lnTo>
                <a:lnTo>
                  <a:pt x="543722" y="4862"/>
                </a:lnTo>
                <a:lnTo>
                  <a:pt x="475527" y="1252"/>
                </a:lnTo>
                <a:lnTo>
                  <a:pt x="403072" y="0"/>
                </a:lnTo>
                <a:close/>
              </a:path>
            </a:pathLst>
          </a:custGeom>
          <a:solidFill>
            <a:srgbClr val="DB574D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sp>
        <p:nvSpPr>
          <p:cNvPr id="119" name="object 308"/>
          <p:cNvSpPr/>
          <p:nvPr/>
        </p:nvSpPr>
        <p:spPr>
          <a:xfrm>
            <a:off x="8947954" y="5215837"/>
            <a:ext cx="578716" cy="674216"/>
          </a:xfrm>
          <a:prstGeom prst="rect">
            <a:avLst/>
          </a:prstGeom>
          <a:blipFill>
            <a:blip r:embed="rId3" cstate="print"/>
            <a:srcRect/>
            <a:stretch>
              <a:fillRect l="-101853" t="-95286" r="-836" b="1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6889" y="846072"/>
            <a:ext cx="10709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ПРИМЕНЕНИЕ СЛЕДСТВЕННЫМИ СУДЬЯМИ</a:t>
            </a:r>
          </a:p>
          <a:p>
            <a:pPr algn="ctr"/>
            <a:r>
              <a:rPr lang="ru-RU" sz="24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МЕР ПРЕСЕЧЕНИЯ – СОДЕРЖАНИЕ ПОД </a:t>
            </a:r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СТРАЖЕЙ/ЗАЛОГ </a:t>
            </a:r>
            <a:r>
              <a:rPr lang="ru-RU" sz="24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(в лицах)</a:t>
            </a:r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9935415" y="167593"/>
            <a:ext cx="13955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283"/>
          <p:cNvSpPr/>
          <p:nvPr/>
        </p:nvSpPr>
        <p:spPr>
          <a:xfrm>
            <a:off x="2397147" y="3369265"/>
            <a:ext cx="1172995" cy="2507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284"/>
          <p:cNvSpPr/>
          <p:nvPr/>
        </p:nvSpPr>
        <p:spPr>
          <a:xfrm>
            <a:off x="3856489" y="3171056"/>
            <a:ext cx="1172977" cy="2705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85"/>
          <p:cNvSpPr/>
          <p:nvPr/>
        </p:nvSpPr>
        <p:spPr>
          <a:xfrm>
            <a:off x="5306744" y="3734523"/>
            <a:ext cx="1172995" cy="21418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86"/>
          <p:cNvSpPr/>
          <p:nvPr/>
        </p:nvSpPr>
        <p:spPr>
          <a:xfrm>
            <a:off x="6813360" y="3664753"/>
            <a:ext cx="1172995" cy="22115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287"/>
          <p:cNvSpPr/>
          <p:nvPr/>
        </p:nvSpPr>
        <p:spPr>
          <a:xfrm>
            <a:off x="542093" y="5880967"/>
            <a:ext cx="10919438" cy="45719"/>
          </a:xfrm>
          <a:custGeom>
            <a:avLst/>
            <a:gdLst/>
            <a:ahLst/>
            <a:cxnLst/>
            <a:rect l="l" t="t" r="r" b="b"/>
            <a:pathLst>
              <a:path w="5469890">
                <a:moveTo>
                  <a:pt x="0" y="0"/>
                </a:moveTo>
                <a:lnTo>
                  <a:pt x="5469267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288"/>
          <p:cNvSpPr/>
          <p:nvPr/>
        </p:nvSpPr>
        <p:spPr>
          <a:xfrm flipV="1">
            <a:off x="2822685" y="5830485"/>
            <a:ext cx="45719" cy="45719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162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289"/>
          <p:cNvSpPr/>
          <p:nvPr/>
        </p:nvSpPr>
        <p:spPr>
          <a:xfrm flipV="1">
            <a:off x="4579633" y="5830485"/>
            <a:ext cx="45719" cy="45719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162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290"/>
          <p:cNvSpPr/>
          <p:nvPr/>
        </p:nvSpPr>
        <p:spPr>
          <a:xfrm flipV="1">
            <a:off x="6352347" y="5830485"/>
            <a:ext cx="45719" cy="45719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162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291"/>
          <p:cNvSpPr/>
          <p:nvPr/>
        </p:nvSpPr>
        <p:spPr>
          <a:xfrm flipV="1">
            <a:off x="8156593" y="5830485"/>
            <a:ext cx="45719" cy="45719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162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ect 282"/>
          <p:cNvSpPr/>
          <p:nvPr/>
        </p:nvSpPr>
        <p:spPr>
          <a:xfrm>
            <a:off x="543705" y="2218014"/>
            <a:ext cx="186903" cy="255398"/>
          </a:xfrm>
          <a:prstGeom prst="rect">
            <a:avLst/>
          </a:prstGeom>
          <a:blipFill>
            <a:blip r:embed="rId9" cstate="print"/>
            <a:srcRect/>
            <a:stretch>
              <a:fillRect r="-371206" b="-650167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bject 293"/>
          <p:cNvSpPr txBox="1"/>
          <p:nvPr/>
        </p:nvSpPr>
        <p:spPr>
          <a:xfrm>
            <a:off x="769663" y="3046741"/>
            <a:ext cx="951014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sz="2000" b="1" spc="-210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85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528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bject 295"/>
          <p:cNvSpPr txBox="1"/>
          <p:nvPr/>
        </p:nvSpPr>
        <p:spPr>
          <a:xfrm>
            <a:off x="3077181" y="4935932"/>
            <a:ext cx="55941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116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296"/>
          <p:cNvSpPr txBox="1"/>
          <p:nvPr/>
        </p:nvSpPr>
        <p:spPr>
          <a:xfrm>
            <a:off x="4536292" y="4893314"/>
            <a:ext cx="55941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135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297"/>
          <p:cNvSpPr txBox="1"/>
          <p:nvPr/>
        </p:nvSpPr>
        <p:spPr>
          <a:xfrm>
            <a:off x="5955155" y="4272504"/>
            <a:ext cx="55941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849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bject 298"/>
          <p:cNvSpPr txBox="1"/>
          <p:nvPr/>
        </p:nvSpPr>
        <p:spPr>
          <a:xfrm>
            <a:off x="7477329" y="4537875"/>
            <a:ext cx="55941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557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bject 299"/>
          <p:cNvSpPr txBox="1"/>
          <p:nvPr/>
        </p:nvSpPr>
        <p:spPr>
          <a:xfrm>
            <a:off x="2228472" y="2978594"/>
            <a:ext cx="951014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sz="2000" b="1" spc="-210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85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644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300"/>
          <p:cNvSpPr txBox="1"/>
          <p:nvPr/>
        </p:nvSpPr>
        <p:spPr>
          <a:xfrm>
            <a:off x="3782178" y="2704759"/>
            <a:ext cx="951014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sz="2000" b="1" spc="-210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85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326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bject 301"/>
          <p:cNvSpPr txBox="1"/>
          <p:nvPr/>
        </p:nvSpPr>
        <p:spPr>
          <a:xfrm>
            <a:off x="5307881" y="3268144"/>
            <a:ext cx="7865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sz="2000" b="1" spc="-210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85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834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object 302"/>
          <p:cNvSpPr txBox="1"/>
          <p:nvPr/>
        </p:nvSpPr>
        <p:spPr>
          <a:xfrm>
            <a:off x="6738679" y="3198326"/>
            <a:ext cx="951014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sz="2000" b="1" spc="-210" dirty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85" dirty="0" smtClean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spc="-185" dirty="0" smtClean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76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bject 308"/>
          <p:cNvSpPr/>
          <p:nvPr/>
        </p:nvSpPr>
        <p:spPr>
          <a:xfrm>
            <a:off x="8362658" y="3268145"/>
            <a:ext cx="588442" cy="2610924"/>
          </a:xfrm>
          <a:prstGeom prst="rect">
            <a:avLst/>
          </a:prstGeom>
          <a:blipFill>
            <a:blip r:embed="rId3" cstate="print"/>
            <a:srcRect/>
            <a:stretch>
              <a:fillRect l="2" r="-99341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object 309"/>
          <p:cNvSpPr txBox="1"/>
          <p:nvPr/>
        </p:nvSpPr>
        <p:spPr>
          <a:xfrm>
            <a:off x="9016234" y="4840453"/>
            <a:ext cx="55941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311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object 310"/>
          <p:cNvSpPr txBox="1"/>
          <p:nvPr/>
        </p:nvSpPr>
        <p:spPr>
          <a:xfrm>
            <a:off x="8304358" y="2866020"/>
            <a:ext cx="7865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000" b="1" spc="-185" dirty="0" smtClean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11 603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ject 293"/>
          <p:cNvSpPr txBox="1"/>
          <p:nvPr/>
        </p:nvSpPr>
        <p:spPr>
          <a:xfrm>
            <a:off x="1049208" y="6064683"/>
            <a:ext cx="95101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bject 293"/>
          <p:cNvSpPr txBox="1"/>
          <p:nvPr/>
        </p:nvSpPr>
        <p:spPr>
          <a:xfrm>
            <a:off x="2485456" y="6064684"/>
            <a:ext cx="95101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bject 293"/>
          <p:cNvSpPr txBox="1"/>
          <p:nvPr/>
        </p:nvSpPr>
        <p:spPr>
          <a:xfrm>
            <a:off x="3945309" y="6064682"/>
            <a:ext cx="95101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object 293"/>
          <p:cNvSpPr txBox="1"/>
          <p:nvPr/>
        </p:nvSpPr>
        <p:spPr>
          <a:xfrm>
            <a:off x="5410819" y="6064684"/>
            <a:ext cx="95101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object 293"/>
          <p:cNvSpPr txBox="1"/>
          <p:nvPr/>
        </p:nvSpPr>
        <p:spPr>
          <a:xfrm>
            <a:off x="6917436" y="6064684"/>
            <a:ext cx="95101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object 293"/>
          <p:cNvSpPr txBox="1"/>
          <p:nvPr/>
        </p:nvSpPr>
        <p:spPr>
          <a:xfrm>
            <a:off x="8445203" y="6064684"/>
            <a:ext cx="100262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30608" y="2179833"/>
            <a:ext cx="8738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АРЕСТ</a:t>
            </a:r>
            <a:endParaRPr lang="ru-RU" sz="15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bject 282"/>
          <p:cNvSpPr/>
          <p:nvPr/>
        </p:nvSpPr>
        <p:spPr>
          <a:xfrm>
            <a:off x="1706493" y="2218014"/>
            <a:ext cx="186903" cy="255398"/>
          </a:xfrm>
          <a:prstGeom prst="rect">
            <a:avLst/>
          </a:prstGeom>
          <a:solidFill>
            <a:srgbClr val="1B4FA2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907593" y="2179833"/>
            <a:ext cx="10533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ЗАЛОГ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object 283"/>
          <p:cNvSpPr/>
          <p:nvPr/>
        </p:nvSpPr>
        <p:spPr>
          <a:xfrm>
            <a:off x="953571" y="3444803"/>
            <a:ext cx="1172995" cy="2431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294"/>
          <p:cNvSpPr txBox="1"/>
          <p:nvPr/>
        </p:nvSpPr>
        <p:spPr>
          <a:xfrm>
            <a:off x="1604490" y="4762063"/>
            <a:ext cx="55941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85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166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308"/>
          <p:cNvSpPr/>
          <p:nvPr/>
        </p:nvSpPr>
        <p:spPr>
          <a:xfrm>
            <a:off x="1528872" y="5194894"/>
            <a:ext cx="592684" cy="674216"/>
          </a:xfrm>
          <a:prstGeom prst="rect">
            <a:avLst/>
          </a:prstGeom>
          <a:blipFill>
            <a:blip r:embed="rId3" cstate="print"/>
            <a:srcRect/>
            <a:stretch>
              <a:fillRect l="-101853" t="-95286" r="-836" b="1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308"/>
          <p:cNvSpPr/>
          <p:nvPr/>
        </p:nvSpPr>
        <p:spPr>
          <a:xfrm>
            <a:off x="10440464" y="5552945"/>
            <a:ext cx="578716" cy="347613"/>
          </a:xfrm>
          <a:prstGeom prst="rect">
            <a:avLst/>
          </a:prstGeom>
          <a:blipFill>
            <a:blip r:embed="rId3" cstate="print"/>
            <a:srcRect/>
            <a:stretch>
              <a:fillRect l="-101853" t="-95286" r="-836" b="1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308"/>
          <p:cNvSpPr/>
          <p:nvPr/>
        </p:nvSpPr>
        <p:spPr>
          <a:xfrm>
            <a:off x="9855168" y="4523691"/>
            <a:ext cx="588442" cy="1365883"/>
          </a:xfrm>
          <a:prstGeom prst="rect">
            <a:avLst/>
          </a:prstGeom>
          <a:blipFill>
            <a:blip r:embed="rId3" cstate="print"/>
            <a:srcRect/>
            <a:stretch>
              <a:fillRect l="2" r="-99341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309"/>
          <p:cNvSpPr txBox="1"/>
          <p:nvPr/>
        </p:nvSpPr>
        <p:spPr>
          <a:xfrm>
            <a:off x="10556042" y="4850959"/>
            <a:ext cx="55941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94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310"/>
          <p:cNvSpPr txBox="1"/>
          <p:nvPr/>
        </p:nvSpPr>
        <p:spPr>
          <a:xfrm>
            <a:off x="9844166" y="4122040"/>
            <a:ext cx="7865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000" b="1" spc="-185" dirty="0" smtClean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5 575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93"/>
          <p:cNvSpPr txBox="1"/>
          <p:nvPr/>
        </p:nvSpPr>
        <p:spPr>
          <a:xfrm>
            <a:off x="9937713" y="5901764"/>
            <a:ext cx="1002624" cy="93807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3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м. </a:t>
            </a:r>
            <a:r>
              <a:rPr lang="en-US" sz="3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3000" b="1" spc="-185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44924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13878"/>
          <a:stretch/>
        </p:blipFill>
        <p:spPr>
          <a:xfrm>
            <a:off x="4514850" y="1261"/>
            <a:ext cx="7658100" cy="685673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9"/>
          <a:stretch/>
        </p:blipFill>
        <p:spPr>
          <a:xfrm>
            <a:off x="3360" y="997353"/>
            <a:ext cx="447339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74295" y="2551837"/>
            <a:ext cx="55392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ОБЩАЯ </a:t>
            </a:r>
          </a:p>
          <a:p>
            <a:pPr algn="ctr"/>
            <a:r>
              <a:rPr lang="ru-RU" sz="5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endParaRPr lang="ru-RU" sz="54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72100" y="4476750"/>
            <a:ext cx="5857875" cy="0"/>
          </a:xfrm>
          <a:prstGeom prst="line">
            <a:avLst/>
          </a:prstGeom>
          <a:ln w="19050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71588" y="1459230"/>
            <a:ext cx="2018501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250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06399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ГРАЖДАНСКИЕ ДЕЛА. ПОСТУПИЛО </a:t>
            </a:r>
            <a:r>
              <a:rPr lang="ru-RU" sz="30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(тыс.)</a:t>
            </a:r>
            <a:endParaRPr lang="ru-RU" sz="3000" b="1" dirty="0" smtClean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9658256" y="167593"/>
            <a:ext cx="16665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277"/>
          <p:cNvSpPr txBox="1"/>
          <p:nvPr/>
        </p:nvSpPr>
        <p:spPr>
          <a:xfrm>
            <a:off x="1225694" y="5964064"/>
            <a:ext cx="10649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278"/>
          <p:cNvSpPr txBox="1"/>
          <p:nvPr/>
        </p:nvSpPr>
        <p:spPr>
          <a:xfrm>
            <a:off x="2644263" y="5964064"/>
            <a:ext cx="10649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9"/>
          <p:cNvSpPr txBox="1"/>
          <p:nvPr/>
        </p:nvSpPr>
        <p:spPr>
          <a:xfrm>
            <a:off x="1271588" y="3099640"/>
            <a:ext cx="940450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3000" b="1" spc="-360" dirty="0" smtClean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730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280"/>
          <p:cNvSpPr txBox="1"/>
          <p:nvPr/>
        </p:nvSpPr>
        <p:spPr>
          <a:xfrm>
            <a:off x="2714777" y="2621945"/>
            <a:ext cx="92394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3000" b="1" spc="-360" dirty="0" smtClean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810</a:t>
            </a:r>
            <a:r>
              <a:rPr lang="kk-KZ" sz="3000" b="1" spc="-360" dirty="0" smtClean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 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81"/>
          <p:cNvSpPr txBox="1"/>
          <p:nvPr/>
        </p:nvSpPr>
        <p:spPr>
          <a:xfrm>
            <a:off x="4000329" y="1915279"/>
            <a:ext cx="133192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3000" b="1" spc="-360" dirty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943</a:t>
            </a:r>
            <a:r>
              <a:rPr sz="3000" b="1" spc="-350" dirty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 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82"/>
          <p:cNvSpPr txBox="1"/>
          <p:nvPr/>
        </p:nvSpPr>
        <p:spPr>
          <a:xfrm>
            <a:off x="5563058" y="2145447"/>
            <a:ext cx="1273256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3000" b="1" spc="-360" dirty="0" smtClean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929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283"/>
          <p:cNvSpPr txBox="1"/>
          <p:nvPr/>
        </p:nvSpPr>
        <p:spPr>
          <a:xfrm>
            <a:off x="8653226" y="4192929"/>
            <a:ext cx="134722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3000" b="1" spc="-36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498</a:t>
            </a:r>
            <a:endParaRPr sz="3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284"/>
          <p:cNvSpPr/>
          <p:nvPr/>
        </p:nvSpPr>
        <p:spPr>
          <a:xfrm>
            <a:off x="1271588" y="3661889"/>
            <a:ext cx="940450" cy="2284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285"/>
          <p:cNvSpPr/>
          <p:nvPr/>
        </p:nvSpPr>
        <p:spPr>
          <a:xfrm>
            <a:off x="2714777" y="3240816"/>
            <a:ext cx="923943" cy="2705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286"/>
          <p:cNvSpPr/>
          <p:nvPr/>
        </p:nvSpPr>
        <p:spPr>
          <a:xfrm>
            <a:off x="4157990" y="2540796"/>
            <a:ext cx="1013094" cy="3405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287"/>
          <p:cNvSpPr/>
          <p:nvPr/>
        </p:nvSpPr>
        <p:spPr>
          <a:xfrm>
            <a:off x="5727172" y="2756818"/>
            <a:ext cx="987547" cy="3189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288"/>
          <p:cNvSpPr txBox="1"/>
          <p:nvPr/>
        </p:nvSpPr>
        <p:spPr>
          <a:xfrm>
            <a:off x="4137079" y="5964064"/>
            <a:ext cx="10649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89"/>
          <p:cNvSpPr txBox="1"/>
          <p:nvPr/>
        </p:nvSpPr>
        <p:spPr>
          <a:xfrm>
            <a:off x="5702824" y="5964064"/>
            <a:ext cx="10649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290"/>
          <p:cNvSpPr txBox="1"/>
          <p:nvPr/>
        </p:nvSpPr>
        <p:spPr>
          <a:xfrm>
            <a:off x="8796030" y="5964075"/>
            <a:ext cx="113228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291"/>
          <p:cNvSpPr/>
          <p:nvPr/>
        </p:nvSpPr>
        <p:spPr>
          <a:xfrm>
            <a:off x="8822726" y="4800074"/>
            <a:ext cx="987547" cy="11459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293"/>
          <p:cNvSpPr txBox="1"/>
          <p:nvPr/>
        </p:nvSpPr>
        <p:spPr>
          <a:xfrm>
            <a:off x="7306281" y="3259661"/>
            <a:ext cx="987547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3000" b="1" spc="-360" dirty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700</a:t>
            </a:r>
            <a:r>
              <a:rPr sz="3000" b="1" spc="-350" dirty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 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294"/>
          <p:cNvSpPr/>
          <p:nvPr/>
        </p:nvSpPr>
        <p:spPr>
          <a:xfrm>
            <a:off x="7290515" y="3900092"/>
            <a:ext cx="987547" cy="2063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ject 295"/>
          <p:cNvSpPr txBox="1"/>
          <p:nvPr/>
        </p:nvSpPr>
        <p:spPr>
          <a:xfrm>
            <a:off x="7262698" y="5964063"/>
            <a:ext cx="10649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30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83"/>
          <p:cNvSpPr txBox="1"/>
          <p:nvPr/>
        </p:nvSpPr>
        <p:spPr>
          <a:xfrm>
            <a:off x="10193034" y="4707947"/>
            <a:ext cx="134722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3000" b="1" spc="-36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276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90"/>
          <p:cNvSpPr txBox="1"/>
          <p:nvPr/>
        </p:nvSpPr>
        <p:spPr>
          <a:xfrm>
            <a:off x="10307174" y="5829892"/>
            <a:ext cx="1132284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0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м.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30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91"/>
          <p:cNvSpPr/>
          <p:nvPr/>
        </p:nvSpPr>
        <p:spPr>
          <a:xfrm>
            <a:off x="10346768" y="5367806"/>
            <a:ext cx="987547" cy="5729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02759" y="746408"/>
            <a:ext cx="79864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ГРАЖДАНСКИЕ ДЕЛА. ОКОНЧЕНЫ </a:t>
            </a:r>
            <a:r>
              <a:rPr lang="ru-RU" sz="30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(тыс.)</a:t>
            </a:r>
            <a:endParaRPr lang="ru-RU" sz="3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215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2001</a:t>
            </a: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019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2002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49037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2003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1544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2004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6343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00644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2006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4283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2007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62159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3141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4837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5525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80357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56107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41906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68426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12179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955931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517224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043436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651424" y="630181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6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3279" y="4433977"/>
            <a:ext cx="265740" cy="176432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83297" y="4563375"/>
            <a:ext cx="265740" cy="1634926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34667" y="4649638"/>
            <a:ext cx="265740" cy="154866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59900" y="4502989"/>
            <a:ext cx="265740" cy="1695311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34904" y="4563376"/>
            <a:ext cx="265740" cy="163492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90135" y="4649638"/>
            <a:ext cx="265740" cy="154866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98602" y="4649638"/>
            <a:ext cx="265740" cy="154866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46478" y="4261450"/>
            <a:ext cx="265740" cy="1936852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77460" y="4114800"/>
            <a:ext cx="265740" cy="2083502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39156" y="4114800"/>
            <a:ext cx="265740" cy="2083501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891391" y="4045790"/>
            <a:ext cx="265740" cy="2152512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64676" y="3950898"/>
            <a:ext cx="265740" cy="224740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24455" y="3700732"/>
            <a:ext cx="265740" cy="2497568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26225" y="3217653"/>
            <a:ext cx="265740" cy="2980649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52745" y="3148643"/>
            <a:ext cx="265740" cy="3049660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13750" y="2769079"/>
            <a:ext cx="265740" cy="342922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74754" y="2122098"/>
            <a:ext cx="265740" cy="4076202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718795" y="2294627"/>
            <a:ext cx="265740" cy="3903676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253633" y="3347050"/>
            <a:ext cx="265740" cy="2851250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835743" y="4433977"/>
            <a:ext cx="265740" cy="176432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455" y="3930134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401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5047" y="4076784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369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2843" y="4194043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358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8076" y="4009377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380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800" y="4061799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369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0721" y="4160199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356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6778" y="4194044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352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94654" y="3807318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436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25636" y="3640045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470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187332" y="3647869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473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39567" y="3560802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484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322735" y="3463203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506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862913" y="3243703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559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74401" y="2769079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669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00921" y="2700870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681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61926" y="2294627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765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020922" y="1639821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904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582215" y="1824487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871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101809" y="2885536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637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683919" y="3930305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398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658256" y="167593"/>
            <a:ext cx="16665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1245272" y="6296558"/>
            <a:ext cx="634378" cy="24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м.</a:t>
            </a:r>
          </a:p>
          <a:p>
            <a:pPr algn="ctr"/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429591" y="5310878"/>
            <a:ext cx="265740" cy="882162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277767" y="4823707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194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61" grpId="0"/>
      <p:bldP spid="62" grpId="0"/>
      <p:bldP spid="63" grpId="0"/>
      <p:bldP spid="64" grpId="0"/>
      <p:bldP spid="65" grpId="0"/>
      <p:bldP spid="69" grpId="0" animBg="1"/>
      <p:bldP spid="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0" name="object 277"/>
          <p:cNvSpPr txBox="1"/>
          <p:nvPr/>
        </p:nvSpPr>
        <p:spPr>
          <a:xfrm>
            <a:off x="680671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2010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277"/>
          <p:cNvSpPr txBox="1"/>
          <p:nvPr/>
        </p:nvSpPr>
        <p:spPr>
          <a:xfrm>
            <a:off x="1543320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2011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277"/>
          <p:cNvSpPr txBox="1"/>
          <p:nvPr/>
        </p:nvSpPr>
        <p:spPr>
          <a:xfrm>
            <a:off x="2453540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2012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277"/>
          <p:cNvSpPr txBox="1"/>
          <p:nvPr/>
        </p:nvSpPr>
        <p:spPr>
          <a:xfrm>
            <a:off x="3360078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2013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bject 277"/>
          <p:cNvSpPr txBox="1"/>
          <p:nvPr/>
        </p:nvSpPr>
        <p:spPr>
          <a:xfrm>
            <a:off x="4252571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2014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277"/>
          <p:cNvSpPr txBox="1"/>
          <p:nvPr/>
        </p:nvSpPr>
        <p:spPr>
          <a:xfrm>
            <a:off x="5142437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277"/>
          <p:cNvSpPr txBox="1"/>
          <p:nvPr/>
        </p:nvSpPr>
        <p:spPr>
          <a:xfrm>
            <a:off x="6029125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bject 277"/>
          <p:cNvSpPr txBox="1"/>
          <p:nvPr/>
        </p:nvSpPr>
        <p:spPr>
          <a:xfrm>
            <a:off x="6933822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bject 277"/>
          <p:cNvSpPr txBox="1"/>
          <p:nvPr/>
        </p:nvSpPr>
        <p:spPr>
          <a:xfrm>
            <a:off x="7839366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bject 277"/>
          <p:cNvSpPr txBox="1"/>
          <p:nvPr/>
        </p:nvSpPr>
        <p:spPr>
          <a:xfrm>
            <a:off x="8740241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bject 277"/>
          <p:cNvSpPr txBox="1"/>
          <p:nvPr/>
        </p:nvSpPr>
        <p:spPr>
          <a:xfrm>
            <a:off x="9589008" y="62131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bject 277"/>
          <p:cNvSpPr txBox="1"/>
          <p:nvPr/>
        </p:nvSpPr>
        <p:spPr>
          <a:xfrm>
            <a:off x="694257" y="5546340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37 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object 277"/>
          <p:cNvSpPr txBox="1"/>
          <p:nvPr/>
        </p:nvSpPr>
        <p:spPr>
          <a:xfrm>
            <a:off x="1540895" y="5484784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47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bject 277"/>
          <p:cNvSpPr txBox="1"/>
          <p:nvPr/>
        </p:nvSpPr>
        <p:spPr>
          <a:xfrm>
            <a:off x="2449790" y="5356818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104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bject 277"/>
          <p:cNvSpPr txBox="1"/>
          <p:nvPr/>
        </p:nvSpPr>
        <p:spPr>
          <a:xfrm>
            <a:off x="3375601" y="5293706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179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277"/>
          <p:cNvSpPr txBox="1"/>
          <p:nvPr/>
        </p:nvSpPr>
        <p:spPr>
          <a:xfrm>
            <a:off x="4267383" y="5165740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249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bject 277"/>
          <p:cNvSpPr txBox="1"/>
          <p:nvPr/>
        </p:nvSpPr>
        <p:spPr>
          <a:xfrm>
            <a:off x="7839366" y="1514027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3  035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bject 277"/>
          <p:cNvSpPr txBox="1"/>
          <p:nvPr/>
        </p:nvSpPr>
        <p:spPr>
          <a:xfrm>
            <a:off x="6933822" y="4200317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spc="-25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181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bject 277"/>
          <p:cNvSpPr txBox="1"/>
          <p:nvPr/>
        </p:nvSpPr>
        <p:spPr>
          <a:xfrm>
            <a:off x="5141830" y="5008811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403 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277"/>
          <p:cNvSpPr txBox="1"/>
          <p:nvPr/>
        </p:nvSpPr>
        <p:spPr>
          <a:xfrm>
            <a:off x="6029125" y="4563238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763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277"/>
          <p:cNvSpPr txBox="1"/>
          <p:nvPr/>
        </p:nvSpPr>
        <p:spPr>
          <a:xfrm>
            <a:off x="8740240" y="3178280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2  041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bject 277"/>
          <p:cNvSpPr txBox="1"/>
          <p:nvPr/>
        </p:nvSpPr>
        <p:spPr>
          <a:xfrm>
            <a:off x="9589007" y="5126189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338 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89645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ГРАЖДАНСКИЕ </a:t>
            </a:r>
            <a:r>
              <a:rPr lang="ru-RU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МАТЕРИАЛЫ. ОКОНЧЕНЫ </a:t>
            </a:r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(ТЫС.)</a:t>
            </a:r>
            <a:endParaRPr lang="ru-RU" sz="12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998269" y="5626082"/>
            <a:ext cx="265740" cy="458921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00396" y="6031832"/>
            <a:ext cx="265740" cy="57965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60262" y="5977169"/>
            <a:ext cx="265740" cy="112629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78679" y="5866940"/>
            <a:ext cx="265740" cy="220459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779202" y="5760932"/>
            <a:ext cx="265740" cy="326469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70199" y="5706640"/>
            <a:ext cx="265740" cy="378362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61197" y="5606796"/>
            <a:ext cx="265740" cy="480606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41840" y="5126189"/>
            <a:ext cx="265740" cy="96121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51888" y="4845789"/>
            <a:ext cx="265740" cy="124161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252410" y="1974550"/>
            <a:ext cx="265740" cy="4112854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161629" y="3676649"/>
            <a:ext cx="265740" cy="2408353"/>
          </a:xfrm>
          <a:prstGeom prst="rect">
            <a:avLst/>
          </a:prstGeom>
          <a:solidFill>
            <a:srgbClr val="F4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3046" y="167593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658256" y="167593"/>
            <a:ext cx="16665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7"/>
          <p:cNvSpPr txBox="1"/>
          <p:nvPr/>
        </p:nvSpPr>
        <p:spPr>
          <a:xfrm>
            <a:off x="10419346" y="6097489"/>
            <a:ext cx="1104473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м.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2021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277"/>
          <p:cNvSpPr txBox="1"/>
          <p:nvPr/>
        </p:nvSpPr>
        <p:spPr>
          <a:xfrm>
            <a:off x="10419345" y="5373185"/>
            <a:ext cx="11044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90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828607" y="5866940"/>
            <a:ext cx="265740" cy="212803"/>
          </a:xfrm>
          <a:prstGeom prst="rect">
            <a:avLst/>
          </a:prstGeom>
          <a:solidFill>
            <a:srgbClr val="245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9" grpId="0"/>
      <p:bldP spid="100" grpId="0"/>
      <p:bldP spid="101" grpId="0"/>
      <p:bldP spid="48" grpId="0" animBg="1"/>
      <p:bldP spid="58" grpId="0" animBg="1"/>
      <p:bldP spid="59" grpId="0" animBg="1"/>
      <p:bldP spid="60" grpId="0" animBg="1"/>
      <p:bldP spid="61" grpId="0" animBg="1"/>
      <p:bldP spid="41" grpId="0"/>
      <p:bldP spid="4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51404" y="825684"/>
            <a:ext cx="82891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ЗАВЕРШЕНО СПОРОВ ЗА ПРИМИРЕНИЕМ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22814" y="1515430"/>
            <a:ext cx="10299308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9658256" y="167593"/>
            <a:ext cx="16665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1588" y="6275331"/>
            <a:ext cx="6832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*доля примирений к оконченным </a:t>
            </a:r>
            <a:r>
              <a:rPr lang="ru-RU" sz="2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гражданским</a:t>
            </a:r>
            <a:r>
              <a:rPr lang="ru-RU" sz="20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делам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67"/>
          <p:cNvSpPr/>
          <p:nvPr/>
        </p:nvSpPr>
        <p:spPr>
          <a:xfrm>
            <a:off x="2359289" y="2727024"/>
            <a:ext cx="541609" cy="48182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/>
          <a:lstStyle/>
          <a:p>
            <a:endParaRPr sz="1900">
              <a:solidFill>
                <a:srgbClr val="1136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270"/>
          <p:cNvSpPr/>
          <p:nvPr/>
        </p:nvSpPr>
        <p:spPr>
          <a:xfrm>
            <a:off x="1874814" y="2738081"/>
            <a:ext cx="631386" cy="476173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/>
          <a:lstStyle/>
          <a:p>
            <a:endParaRPr sz="1900">
              <a:solidFill>
                <a:srgbClr val="1136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263"/>
          <p:cNvSpPr/>
          <p:nvPr/>
        </p:nvSpPr>
        <p:spPr>
          <a:xfrm>
            <a:off x="1068957" y="1900941"/>
            <a:ext cx="619463" cy="777031"/>
          </a:xfrm>
          <a:custGeom>
            <a:avLst/>
            <a:gdLst/>
            <a:ahLst/>
            <a:cxnLst/>
            <a:rect l="l" t="t" r="r" b="b"/>
            <a:pathLst>
              <a:path w="178434" h="243840">
                <a:moveTo>
                  <a:pt x="175790" y="49590"/>
                </a:moveTo>
                <a:lnTo>
                  <a:pt x="177916" y="42620"/>
                </a:lnTo>
                <a:lnTo>
                  <a:pt x="177230" y="35617"/>
                </a:lnTo>
                <a:lnTo>
                  <a:pt x="173970" y="29381"/>
                </a:lnTo>
                <a:lnTo>
                  <a:pt x="168373" y="24711"/>
                </a:lnTo>
                <a:lnTo>
                  <a:pt x="126603" y="2130"/>
                </a:lnTo>
                <a:lnTo>
                  <a:pt x="119631" y="0"/>
                </a:lnTo>
                <a:lnTo>
                  <a:pt x="112625" y="686"/>
                </a:lnTo>
                <a:lnTo>
                  <a:pt x="106388" y="3948"/>
                </a:lnTo>
                <a:lnTo>
                  <a:pt x="101724" y="9547"/>
                </a:lnTo>
                <a:lnTo>
                  <a:pt x="2130" y="193761"/>
                </a:lnTo>
                <a:lnTo>
                  <a:pt x="0" y="200731"/>
                </a:lnTo>
                <a:lnTo>
                  <a:pt x="686" y="207734"/>
                </a:lnTo>
                <a:lnTo>
                  <a:pt x="3948" y="213970"/>
                </a:lnTo>
                <a:lnTo>
                  <a:pt x="9547" y="218640"/>
                </a:lnTo>
                <a:lnTo>
                  <a:pt x="51317" y="241221"/>
                </a:lnTo>
                <a:lnTo>
                  <a:pt x="58287" y="243346"/>
                </a:lnTo>
                <a:lnTo>
                  <a:pt x="65291" y="242660"/>
                </a:lnTo>
                <a:lnTo>
                  <a:pt x="71527" y="239401"/>
                </a:lnTo>
                <a:lnTo>
                  <a:pt x="76197" y="233804"/>
                </a:lnTo>
                <a:lnTo>
                  <a:pt x="175790" y="49590"/>
                </a:lnTo>
                <a:close/>
              </a:path>
            </a:pathLst>
          </a:custGeom>
          <a:ln w="28575">
            <a:solidFill>
              <a:srgbClr val="F06A58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264"/>
          <p:cNvSpPr/>
          <p:nvPr/>
        </p:nvSpPr>
        <p:spPr>
          <a:xfrm>
            <a:off x="1567700" y="2118488"/>
            <a:ext cx="332878" cy="121411"/>
          </a:xfrm>
          <a:custGeom>
            <a:avLst/>
            <a:gdLst/>
            <a:ahLst/>
            <a:cxnLst/>
            <a:rect l="l" t="t" r="r" b="b"/>
            <a:pathLst>
              <a:path w="95885" h="38100">
                <a:moveTo>
                  <a:pt x="0" y="0"/>
                </a:moveTo>
                <a:lnTo>
                  <a:pt x="31445" y="21584"/>
                </a:lnTo>
                <a:lnTo>
                  <a:pt x="72405" y="34274"/>
                </a:lnTo>
                <a:lnTo>
                  <a:pt x="88466" y="36715"/>
                </a:lnTo>
                <a:lnTo>
                  <a:pt x="95313" y="37592"/>
                </a:lnTo>
              </a:path>
            </a:pathLst>
          </a:custGeom>
          <a:ln w="28575">
            <a:solidFill>
              <a:srgbClr val="F06A58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265"/>
          <p:cNvSpPr/>
          <p:nvPr/>
        </p:nvSpPr>
        <p:spPr>
          <a:xfrm>
            <a:off x="1346775" y="2565541"/>
            <a:ext cx="130065" cy="143669"/>
          </a:xfrm>
          <a:custGeom>
            <a:avLst/>
            <a:gdLst/>
            <a:ahLst/>
            <a:cxnLst/>
            <a:rect l="l" t="t" r="r" b="b"/>
            <a:pathLst>
              <a:path w="37465" h="45084">
                <a:moveTo>
                  <a:pt x="0" y="0"/>
                </a:moveTo>
                <a:lnTo>
                  <a:pt x="37109" y="44716"/>
                </a:lnTo>
              </a:path>
            </a:pathLst>
          </a:custGeom>
          <a:ln w="28575">
            <a:solidFill>
              <a:srgbClr val="F06A58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266"/>
          <p:cNvSpPr/>
          <p:nvPr/>
        </p:nvSpPr>
        <p:spPr>
          <a:xfrm>
            <a:off x="2537966" y="1900941"/>
            <a:ext cx="619463" cy="777031"/>
          </a:xfrm>
          <a:custGeom>
            <a:avLst/>
            <a:gdLst/>
            <a:ahLst/>
            <a:cxnLst/>
            <a:rect l="l" t="t" r="r" b="b"/>
            <a:pathLst>
              <a:path w="178435" h="243840">
                <a:moveTo>
                  <a:pt x="2130" y="49590"/>
                </a:moveTo>
                <a:lnTo>
                  <a:pt x="0" y="42620"/>
                </a:lnTo>
                <a:lnTo>
                  <a:pt x="686" y="35617"/>
                </a:lnTo>
                <a:lnTo>
                  <a:pt x="3948" y="29381"/>
                </a:lnTo>
                <a:lnTo>
                  <a:pt x="9547" y="24711"/>
                </a:lnTo>
                <a:lnTo>
                  <a:pt x="51317" y="2130"/>
                </a:lnTo>
                <a:lnTo>
                  <a:pt x="58289" y="0"/>
                </a:lnTo>
                <a:lnTo>
                  <a:pt x="65295" y="686"/>
                </a:lnTo>
                <a:lnTo>
                  <a:pt x="71532" y="3948"/>
                </a:lnTo>
                <a:lnTo>
                  <a:pt x="76197" y="9547"/>
                </a:lnTo>
                <a:lnTo>
                  <a:pt x="175790" y="193761"/>
                </a:lnTo>
                <a:lnTo>
                  <a:pt x="177921" y="200731"/>
                </a:lnTo>
                <a:lnTo>
                  <a:pt x="177235" y="207734"/>
                </a:lnTo>
                <a:lnTo>
                  <a:pt x="173972" y="213970"/>
                </a:lnTo>
                <a:lnTo>
                  <a:pt x="168373" y="218640"/>
                </a:lnTo>
                <a:lnTo>
                  <a:pt x="126603" y="241221"/>
                </a:lnTo>
                <a:lnTo>
                  <a:pt x="119633" y="243346"/>
                </a:lnTo>
                <a:lnTo>
                  <a:pt x="112630" y="242660"/>
                </a:lnTo>
                <a:lnTo>
                  <a:pt x="106393" y="239401"/>
                </a:lnTo>
                <a:lnTo>
                  <a:pt x="101724" y="233804"/>
                </a:lnTo>
                <a:lnTo>
                  <a:pt x="2130" y="49590"/>
                </a:lnTo>
                <a:close/>
              </a:path>
            </a:pathLst>
          </a:custGeom>
          <a:ln w="28575">
            <a:solidFill>
              <a:srgbClr val="F06A58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267"/>
          <p:cNvSpPr/>
          <p:nvPr/>
        </p:nvSpPr>
        <p:spPr>
          <a:xfrm>
            <a:off x="1962621" y="2593348"/>
            <a:ext cx="722145" cy="642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68"/>
          <p:cNvSpPr/>
          <p:nvPr/>
        </p:nvSpPr>
        <p:spPr>
          <a:xfrm>
            <a:off x="1598879" y="2059027"/>
            <a:ext cx="1265382" cy="859995"/>
          </a:xfrm>
          <a:custGeom>
            <a:avLst/>
            <a:gdLst/>
            <a:ahLst/>
            <a:cxnLst/>
            <a:rect l="l" t="t" r="r" b="b"/>
            <a:pathLst>
              <a:path w="364489" h="269875">
                <a:moveTo>
                  <a:pt x="324040" y="0"/>
                </a:moveTo>
                <a:lnTo>
                  <a:pt x="310084" y="8473"/>
                </a:lnTo>
                <a:lnTo>
                  <a:pt x="301739" y="13254"/>
                </a:lnTo>
                <a:lnTo>
                  <a:pt x="295679" y="16103"/>
                </a:lnTo>
                <a:lnTo>
                  <a:pt x="288582" y="18783"/>
                </a:lnTo>
                <a:lnTo>
                  <a:pt x="273986" y="17648"/>
                </a:lnTo>
                <a:lnTo>
                  <a:pt x="250004" y="10991"/>
                </a:lnTo>
                <a:lnTo>
                  <a:pt x="220143" y="3534"/>
                </a:lnTo>
                <a:lnTo>
                  <a:pt x="187909" y="0"/>
                </a:lnTo>
                <a:lnTo>
                  <a:pt x="150402" y="2101"/>
                </a:lnTo>
                <a:lnTo>
                  <a:pt x="109813" y="6724"/>
                </a:lnTo>
                <a:lnTo>
                  <a:pt x="77288" y="11347"/>
                </a:lnTo>
                <a:lnTo>
                  <a:pt x="63969" y="13449"/>
                </a:lnTo>
                <a:lnTo>
                  <a:pt x="0" y="123215"/>
                </a:lnTo>
                <a:lnTo>
                  <a:pt x="25791" y="138796"/>
                </a:lnTo>
                <a:lnTo>
                  <a:pt x="43265" y="142568"/>
                </a:lnTo>
                <a:lnTo>
                  <a:pt x="60411" y="133250"/>
                </a:lnTo>
                <a:lnTo>
                  <a:pt x="94361" y="98280"/>
                </a:lnTo>
                <a:lnTo>
                  <a:pt x="101396" y="79705"/>
                </a:lnTo>
                <a:lnTo>
                  <a:pt x="112652" y="81579"/>
                </a:lnTo>
                <a:lnTo>
                  <a:pt x="120291" y="81360"/>
                </a:lnTo>
                <a:lnTo>
                  <a:pt x="127810" y="78292"/>
                </a:lnTo>
                <a:lnTo>
                  <a:pt x="138709" y="71615"/>
                </a:lnTo>
                <a:lnTo>
                  <a:pt x="190174" y="99750"/>
                </a:lnTo>
                <a:lnTo>
                  <a:pt x="245725" y="137080"/>
                </a:lnTo>
                <a:lnTo>
                  <a:pt x="297548" y="175835"/>
                </a:lnTo>
                <a:lnTo>
                  <a:pt x="337832" y="208246"/>
                </a:lnTo>
                <a:lnTo>
                  <a:pt x="364310" y="239968"/>
                </a:lnTo>
                <a:lnTo>
                  <a:pt x="360713" y="255138"/>
                </a:lnTo>
                <a:lnTo>
                  <a:pt x="350070" y="266824"/>
                </a:lnTo>
                <a:lnTo>
                  <a:pt x="334479" y="269798"/>
                </a:lnTo>
                <a:lnTo>
                  <a:pt x="307362" y="258620"/>
                </a:lnTo>
                <a:lnTo>
                  <a:pt x="270265" y="238101"/>
                </a:lnTo>
                <a:lnTo>
                  <a:pt x="237507" y="218365"/>
                </a:lnTo>
                <a:lnTo>
                  <a:pt x="223405" y="209537"/>
                </a:lnTo>
              </a:path>
            </a:pathLst>
          </a:custGeom>
          <a:ln w="28575">
            <a:solidFill>
              <a:srgbClr val="F06A58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269"/>
          <p:cNvSpPr/>
          <p:nvPr/>
        </p:nvSpPr>
        <p:spPr>
          <a:xfrm>
            <a:off x="2665243" y="2563424"/>
            <a:ext cx="227064" cy="169975"/>
          </a:xfrm>
          <a:custGeom>
            <a:avLst/>
            <a:gdLst/>
            <a:ahLst/>
            <a:cxnLst/>
            <a:rect l="l" t="t" r="r" b="b"/>
            <a:pathLst>
              <a:path w="65405" h="53340">
                <a:moveTo>
                  <a:pt x="0" y="53060"/>
                </a:moveTo>
                <a:lnTo>
                  <a:pt x="26682" y="40558"/>
                </a:lnTo>
                <a:lnTo>
                  <a:pt x="42343" y="30864"/>
                </a:lnTo>
                <a:lnTo>
                  <a:pt x="53072" y="19002"/>
                </a:lnTo>
                <a:lnTo>
                  <a:pt x="64960" y="0"/>
                </a:lnTo>
              </a:path>
            </a:pathLst>
          </a:custGeom>
          <a:ln w="28575">
            <a:solidFill>
              <a:srgbClr val="F06A58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70"/>
          <p:cNvSpPr/>
          <p:nvPr/>
        </p:nvSpPr>
        <p:spPr>
          <a:xfrm>
            <a:off x="1316655" y="2608089"/>
            <a:ext cx="841847" cy="6348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271"/>
          <p:cNvSpPr/>
          <p:nvPr/>
        </p:nvSpPr>
        <p:spPr>
          <a:xfrm>
            <a:off x="1020632" y="1892266"/>
            <a:ext cx="346105" cy="588843"/>
          </a:xfrm>
          <a:custGeom>
            <a:avLst/>
            <a:gdLst/>
            <a:ahLst/>
            <a:cxnLst/>
            <a:rect l="l" t="t" r="r" b="b"/>
            <a:pathLst>
              <a:path w="99694" h="184784">
                <a:moveTo>
                  <a:pt x="99593" y="0"/>
                </a:moveTo>
                <a:lnTo>
                  <a:pt x="0" y="184200"/>
                </a:lnTo>
              </a:path>
            </a:pathLst>
          </a:custGeom>
          <a:ln w="28575">
            <a:solidFill>
              <a:srgbClr val="F06A58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272"/>
          <p:cNvSpPr/>
          <p:nvPr/>
        </p:nvSpPr>
        <p:spPr>
          <a:xfrm>
            <a:off x="2873596" y="1892266"/>
            <a:ext cx="346105" cy="588843"/>
          </a:xfrm>
          <a:custGeom>
            <a:avLst/>
            <a:gdLst/>
            <a:ahLst/>
            <a:cxnLst/>
            <a:rect l="l" t="t" r="r" b="b"/>
            <a:pathLst>
              <a:path w="99694" h="184784">
                <a:moveTo>
                  <a:pt x="0" y="0"/>
                </a:moveTo>
                <a:lnTo>
                  <a:pt x="99593" y="184200"/>
                </a:lnTo>
              </a:path>
            </a:pathLst>
          </a:custGeom>
          <a:ln w="28575">
            <a:solidFill>
              <a:srgbClr val="F06A58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1608263714"/>
              </p:ext>
            </p:extLst>
          </p:nvPr>
        </p:nvGraphicFramePr>
        <p:xfrm>
          <a:off x="1434662" y="1828800"/>
          <a:ext cx="9396248" cy="458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1867669" y="4876695"/>
            <a:ext cx="81037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2%*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30882" y="3386118"/>
            <a:ext cx="106587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9%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71638" y="3012423"/>
            <a:ext cx="115212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11%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632430" y="3338261"/>
            <a:ext cx="96203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9%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0987" y="2635397"/>
            <a:ext cx="115212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13%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069968" y="2092770"/>
            <a:ext cx="124611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15%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362614" y="2290913"/>
            <a:ext cx="124611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kk-K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9465180" y="5693184"/>
            <a:ext cx="1127777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kk-K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мес.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0685" y="1263252"/>
            <a:ext cx="9299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СУММА ГОСУДАРСТВЕННОЙ ПОШЛИНЫ 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(В МЛРД.)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2" y="3117652"/>
            <a:ext cx="3765533" cy="396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2" y="3659954"/>
            <a:ext cx="3765533" cy="5506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2" y="4362772"/>
            <a:ext cx="3765533" cy="7017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94" y="3117652"/>
            <a:ext cx="863969" cy="396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94" y="3659954"/>
            <a:ext cx="863969" cy="5506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94" y="4362772"/>
            <a:ext cx="863969" cy="7017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8" y="3117652"/>
            <a:ext cx="863969" cy="396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8" y="3659954"/>
            <a:ext cx="863969" cy="5506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8" y="4362772"/>
            <a:ext cx="863969" cy="7017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02" y="3117652"/>
            <a:ext cx="863969" cy="3962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02" y="3659954"/>
            <a:ext cx="863969" cy="5506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02" y="4362772"/>
            <a:ext cx="863969" cy="7017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06" y="3117652"/>
            <a:ext cx="863969" cy="3962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06" y="3659954"/>
            <a:ext cx="863969" cy="5506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06" y="4362772"/>
            <a:ext cx="863969" cy="7017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10" y="3117652"/>
            <a:ext cx="863969" cy="3962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10" y="3659954"/>
            <a:ext cx="863969" cy="550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10" y="4362772"/>
            <a:ext cx="863969" cy="7017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14" y="3117652"/>
            <a:ext cx="863969" cy="3962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14" y="3659954"/>
            <a:ext cx="863969" cy="55061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14" y="4362772"/>
            <a:ext cx="863969" cy="70173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538173" y="313110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657785" y="313110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72581" y="313110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39785" y="3131106"/>
            <a:ext cx="75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806989" y="313110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841317" y="313110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69543" y="3735365"/>
            <a:ext cx="551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8,9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66292" y="3735365"/>
            <a:ext cx="551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8,6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88671" y="3735365"/>
            <a:ext cx="455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742191" y="3735365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10,3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902893" y="3735365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10,2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943909" y="3735365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8,1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611911" y="4507143"/>
            <a:ext cx="540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7,1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72704" y="4507143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4,7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817417" y="4507143"/>
            <a:ext cx="53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5,7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742190" y="4507143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16,6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845986" y="4507143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26,2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881266" y="4507143"/>
            <a:ext cx="66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11,2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1152" y="3758448"/>
            <a:ext cx="45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ПОСТУПИВШЕЙ В БЮДЖЕТ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1152" y="4356625"/>
            <a:ext cx="4559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ВЗЫСКАННОЙ РЕШЕНИЯМИ </a:t>
            </a:r>
          </a:p>
          <a:p>
            <a:r>
              <a:rPr lang="ru-RU" sz="2000" b="1" spc="-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СУДОВ</a:t>
            </a:r>
            <a:endParaRPr lang="ru-RU" sz="2000" b="1" spc="-1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658256" y="167593"/>
            <a:ext cx="16665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76" y="3128158"/>
            <a:ext cx="863969" cy="39624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76" y="3670460"/>
            <a:ext cx="863969" cy="55061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76" y="4373278"/>
            <a:ext cx="863969" cy="701739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0788184" y="3141612"/>
            <a:ext cx="963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kk-KZ" sz="1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м.</a:t>
            </a:r>
            <a:r>
              <a:rPr lang="kk-KZ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21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994971" y="3745871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3,8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996576" y="4517649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5,0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81371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ДЕЛА ОБ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АДМИНИСТРАТИВНЫХ ПРАВОНАРУШЕНИЯХ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70788" y="1255648"/>
            <a:ext cx="352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(по состоянию на 01.07.2021 г.)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grpSp>
        <p:nvGrpSpPr>
          <p:cNvPr id="48" name="object 277"/>
          <p:cNvGrpSpPr/>
          <p:nvPr/>
        </p:nvGrpSpPr>
        <p:grpSpPr>
          <a:xfrm>
            <a:off x="555776" y="2728167"/>
            <a:ext cx="10106523" cy="2853370"/>
            <a:chOff x="526681" y="1815858"/>
            <a:chExt cx="5859145" cy="1512583"/>
          </a:xfrm>
        </p:grpSpPr>
        <p:sp>
          <p:nvSpPr>
            <p:cNvPr id="67" name="object 278"/>
            <p:cNvSpPr/>
            <p:nvPr/>
          </p:nvSpPr>
          <p:spPr>
            <a:xfrm>
              <a:off x="528191" y="1815858"/>
              <a:ext cx="825232" cy="14758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bject 279"/>
            <p:cNvSpPr/>
            <p:nvPr/>
          </p:nvSpPr>
          <p:spPr>
            <a:xfrm>
              <a:off x="1473946" y="1996274"/>
              <a:ext cx="817597" cy="1295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bject 280"/>
            <p:cNvSpPr/>
            <p:nvPr/>
          </p:nvSpPr>
          <p:spPr>
            <a:xfrm>
              <a:off x="2443573" y="2020506"/>
              <a:ext cx="804109" cy="12711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bject 281"/>
            <p:cNvSpPr/>
            <p:nvPr/>
          </p:nvSpPr>
          <p:spPr>
            <a:xfrm>
              <a:off x="3375099" y="2020506"/>
              <a:ext cx="816020" cy="12711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bject 282"/>
            <p:cNvSpPr/>
            <p:nvPr/>
          </p:nvSpPr>
          <p:spPr>
            <a:xfrm>
              <a:off x="4319327" y="1928749"/>
              <a:ext cx="815094" cy="13629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bject 283"/>
            <p:cNvSpPr/>
            <p:nvPr/>
          </p:nvSpPr>
          <p:spPr>
            <a:xfrm>
              <a:off x="526681" y="3294227"/>
              <a:ext cx="5859145" cy="0"/>
            </a:xfrm>
            <a:custGeom>
              <a:avLst/>
              <a:gdLst/>
              <a:ahLst/>
              <a:cxnLst/>
              <a:rect l="l" t="t" r="r" b="b"/>
              <a:pathLst>
                <a:path w="5859145">
                  <a:moveTo>
                    <a:pt x="0" y="0"/>
                  </a:moveTo>
                  <a:lnTo>
                    <a:pt x="5858624" y="0"/>
                  </a:lnTo>
                </a:path>
              </a:pathLst>
            </a:custGeom>
            <a:ln w="12700">
              <a:solidFill>
                <a:srgbClr val="2457A7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bject 284"/>
            <p:cNvSpPr/>
            <p:nvPr/>
          </p:nvSpPr>
          <p:spPr>
            <a:xfrm>
              <a:off x="1742973" y="329161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60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457A7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bject 285"/>
            <p:cNvSpPr/>
            <p:nvPr/>
          </p:nvSpPr>
          <p:spPr>
            <a:xfrm>
              <a:off x="2888246" y="329161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60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457A7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object 286"/>
            <p:cNvSpPr/>
            <p:nvPr/>
          </p:nvSpPr>
          <p:spPr>
            <a:xfrm>
              <a:off x="4033519" y="329161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60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457A7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bject 287"/>
            <p:cNvSpPr/>
            <p:nvPr/>
          </p:nvSpPr>
          <p:spPr>
            <a:xfrm>
              <a:off x="5178805" y="329161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60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457A7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object 288"/>
          <p:cNvSpPr txBox="1"/>
          <p:nvPr/>
        </p:nvSpPr>
        <p:spPr>
          <a:xfrm>
            <a:off x="436237" y="2275679"/>
            <a:ext cx="18014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b="1" spc="-195" dirty="0" smtClean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403 </a:t>
            </a:r>
            <a:r>
              <a:rPr lang="kk-KZ" b="1" spc="-195" dirty="0" smtClean="0">
                <a:solidFill>
                  <a:srgbClr val="F06A58"/>
                </a:solidFill>
                <a:latin typeface="Arial" pitchFamily="34" charset="0"/>
                <a:cs typeface="Arial" pitchFamily="34" charset="0"/>
              </a:rPr>
              <a:t>тыс       </a:t>
            </a:r>
            <a:r>
              <a:rPr lang="kk-KZ" b="1" spc="-195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395 тыс</a:t>
            </a:r>
            <a:endParaRPr baseline="-13888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bject 291"/>
          <p:cNvSpPr txBox="1"/>
          <p:nvPr/>
        </p:nvSpPr>
        <p:spPr>
          <a:xfrm>
            <a:off x="2100467" y="2541296"/>
            <a:ext cx="17931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kk-KZ" b="1" spc="-18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354 тыс   </a:t>
            </a:r>
            <a:r>
              <a:rPr lang="kk-KZ" b="1" spc="-18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347 тыс</a:t>
            </a:r>
            <a:endParaRPr baseline="-18518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bject 301"/>
          <p:cNvSpPr/>
          <p:nvPr/>
        </p:nvSpPr>
        <p:spPr>
          <a:xfrm>
            <a:off x="8737488" y="3672752"/>
            <a:ext cx="1336647" cy="18357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bject 303"/>
          <p:cNvSpPr txBox="1"/>
          <p:nvPr/>
        </p:nvSpPr>
        <p:spPr>
          <a:xfrm>
            <a:off x="955814" y="5683619"/>
            <a:ext cx="111468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sz="24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bject 304"/>
          <p:cNvSpPr txBox="1"/>
          <p:nvPr/>
        </p:nvSpPr>
        <p:spPr>
          <a:xfrm>
            <a:off x="2329336" y="5683619"/>
            <a:ext cx="111468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45"/>
              </a:lnSpc>
            </a:pPr>
            <a:r>
              <a:rPr sz="24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bject 305"/>
          <p:cNvSpPr txBox="1"/>
          <p:nvPr/>
        </p:nvSpPr>
        <p:spPr>
          <a:xfrm>
            <a:off x="4025997" y="5683619"/>
            <a:ext cx="1114680" cy="23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45"/>
              </a:lnSpc>
            </a:pPr>
            <a:r>
              <a:rPr sz="24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bject 306"/>
          <p:cNvSpPr txBox="1"/>
          <p:nvPr/>
        </p:nvSpPr>
        <p:spPr>
          <a:xfrm>
            <a:off x="5433828" y="5683619"/>
            <a:ext cx="15043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ts val="1745"/>
              </a:lnSpc>
            </a:pPr>
            <a:r>
              <a:rPr sz="24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bject 307"/>
          <p:cNvSpPr txBox="1"/>
          <p:nvPr/>
        </p:nvSpPr>
        <p:spPr>
          <a:xfrm>
            <a:off x="7250641" y="5683619"/>
            <a:ext cx="111468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45"/>
              </a:lnSpc>
            </a:pPr>
            <a:r>
              <a:rPr sz="24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bject 291"/>
          <p:cNvSpPr txBox="1"/>
          <p:nvPr/>
        </p:nvSpPr>
        <p:spPr>
          <a:xfrm>
            <a:off x="3739338" y="2675615"/>
            <a:ext cx="17931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kk-KZ" b="1" spc="-18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348 тыс     </a:t>
            </a:r>
            <a:r>
              <a:rPr lang="kk-KZ" b="1" spc="-18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336 тыс</a:t>
            </a:r>
            <a:endParaRPr baseline="-18518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bject 291"/>
          <p:cNvSpPr txBox="1"/>
          <p:nvPr/>
        </p:nvSpPr>
        <p:spPr>
          <a:xfrm>
            <a:off x="5424553" y="2678027"/>
            <a:ext cx="17931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kk-KZ" b="1" spc="-18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348 тыс   </a:t>
            </a:r>
            <a:r>
              <a:rPr lang="kk-KZ" b="1" spc="-18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335тыс</a:t>
            </a:r>
            <a:endParaRPr baseline="-18518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291"/>
          <p:cNvSpPr txBox="1"/>
          <p:nvPr/>
        </p:nvSpPr>
        <p:spPr>
          <a:xfrm>
            <a:off x="7038943" y="2469876"/>
            <a:ext cx="17931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kk-KZ" b="1" spc="-18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376 тыс    </a:t>
            </a:r>
            <a:r>
              <a:rPr lang="kk-KZ" b="1" spc="-18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360тыс</a:t>
            </a:r>
            <a:endParaRPr baseline="-18518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bject 291"/>
          <p:cNvSpPr txBox="1"/>
          <p:nvPr/>
        </p:nvSpPr>
        <p:spPr>
          <a:xfrm>
            <a:off x="8673015" y="3215460"/>
            <a:ext cx="17931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kk-KZ" b="1" spc="-18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294 тыс  </a:t>
            </a:r>
            <a:r>
              <a:rPr lang="kk-KZ" b="1" spc="-18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277  тыс</a:t>
            </a:r>
            <a:endParaRPr baseline="-18518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bject 282"/>
          <p:cNvSpPr/>
          <p:nvPr/>
        </p:nvSpPr>
        <p:spPr>
          <a:xfrm>
            <a:off x="651541" y="1731113"/>
            <a:ext cx="254904" cy="255398"/>
          </a:xfrm>
          <a:prstGeom prst="rect">
            <a:avLst/>
          </a:prstGeom>
          <a:blipFill>
            <a:blip r:embed="rId10" cstate="print"/>
            <a:srcRect/>
            <a:stretch>
              <a:fillRect r="-371206" b="-650167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06445" y="1692932"/>
            <a:ext cx="21804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ПОСТУПИЛО В СУДЫ</a:t>
            </a:r>
            <a:endParaRPr lang="ru-RU" sz="15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282"/>
          <p:cNvSpPr/>
          <p:nvPr/>
        </p:nvSpPr>
        <p:spPr>
          <a:xfrm>
            <a:off x="3239451" y="1731113"/>
            <a:ext cx="254904" cy="255398"/>
          </a:xfrm>
          <a:prstGeom prst="rect">
            <a:avLst/>
          </a:prstGeom>
          <a:solidFill>
            <a:srgbClr val="1B4FA2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490613" y="1692932"/>
            <a:ext cx="16721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РАССМОТРЕНО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9093178" y="167593"/>
            <a:ext cx="23469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АДМИНИСТРАТИВНОЕ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306"/>
          <p:cNvSpPr txBox="1"/>
          <p:nvPr/>
        </p:nvSpPr>
        <p:spPr>
          <a:xfrm>
            <a:off x="8657249" y="5683619"/>
            <a:ext cx="15043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ts val="1745"/>
              </a:lnSpc>
            </a:pPr>
            <a:r>
              <a:rPr lang="kk-KZ" sz="24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519" y="6077380"/>
            <a:ext cx="10581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Основная причина снижения количества дел в судах – поправки в КоАП РК, предусмотревшие по отдельным делам </a:t>
            </a:r>
            <a:r>
              <a:rPr lang="ru-RU" sz="16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16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подведомственности либо исключившие ответственность</a:t>
            </a:r>
            <a:endParaRPr lang="ru-RU" sz="28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301"/>
          <p:cNvSpPr/>
          <p:nvPr/>
        </p:nvSpPr>
        <p:spPr>
          <a:xfrm>
            <a:off x="10300215" y="4590603"/>
            <a:ext cx="1336647" cy="9278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291"/>
          <p:cNvSpPr txBox="1"/>
          <p:nvPr/>
        </p:nvSpPr>
        <p:spPr>
          <a:xfrm>
            <a:off x="10226704" y="4122918"/>
            <a:ext cx="17931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kk-KZ" b="1" spc="-18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156 тыс  </a:t>
            </a:r>
            <a:r>
              <a:rPr lang="kk-KZ" b="1" spc="-18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146  тыс</a:t>
            </a:r>
            <a:endParaRPr baseline="-18518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306"/>
          <p:cNvSpPr txBox="1"/>
          <p:nvPr/>
        </p:nvSpPr>
        <p:spPr>
          <a:xfrm>
            <a:off x="10107148" y="5541725"/>
            <a:ext cx="170385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algn="ctr"/>
            <a:r>
              <a:rPr lang="kk-KZ" sz="24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м</a:t>
            </a:r>
            <a:r>
              <a:rPr lang="ru-RU" sz="24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kk-KZ" sz="24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2021</a:t>
            </a:r>
            <a:endParaRPr sz="24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675" y="931783"/>
            <a:ext cx="120586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ОТДЕЛЬНЫЕ ВИДЫ АДМНАКАЗАНИЙ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97" name="object 282"/>
          <p:cNvSpPr/>
          <p:nvPr/>
        </p:nvSpPr>
        <p:spPr>
          <a:xfrm>
            <a:off x="651541" y="1719380"/>
            <a:ext cx="254904" cy="255398"/>
          </a:xfrm>
          <a:prstGeom prst="rect">
            <a:avLst/>
          </a:prstGeom>
          <a:blipFill>
            <a:blip r:embed="rId4" cstate="print"/>
            <a:srcRect/>
            <a:stretch>
              <a:fillRect r="-371206" b="-650167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36846" y="1681199"/>
            <a:ext cx="9893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АРЕСТЫ</a:t>
            </a:r>
            <a:endParaRPr lang="ru-RU" sz="15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282"/>
          <p:cNvSpPr/>
          <p:nvPr/>
        </p:nvSpPr>
        <p:spPr>
          <a:xfrm>
            <a:off x="2004463" y="1719380"/>
            <a:ext cx="254904" cy="255398"/>
          </a:xfrm>
          <a:prstGeom prst="rect">
            <a:avLst/>
          </a:prstGeom>
          <a:solidFill>
            <a:srgbClr val="1B4FA2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292255" y="1681199"/>
            <a:ext cx="34994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ЛИШЕНИЕ СПЕЦИАЛЬНОГО ПРАВА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9093178" y="167593"/>
            <a:ext cx="23469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АДМИНИСТРАТИВНОЕ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277"/>
          <p:cNvSpPr/>
          <p:nvPr/>
        </p:nvSpPr>
        <p:spPr>
          <a:xfrm>
            <a:off x="269427" y="2959532"/>
            <a:ext cx="1410439" cy="2511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278"/>
          <p:cNvSpPr/>
          <p:nvPr/>
        </p:nvSpPr>
        <p:spPr>
          <a:xfrm>
            <a:off x="1961274" y="3272305"/>
            <a:ext cx="1425558" cy="2198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9"/>
          <p:cNvSpPr/>
          <p:nvPr/>
        </p:nvSpPr>
        <p:spPr>
          <a:xfrm>
            <a:off x="3653096" y="3521979"/>
            <a:ext cx="1416815" cy="1949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280"/>
          <p:cNvSpPr/>
          <p:nvPr/>
        </p:nvSpPr>
        <p:spPr>
          <a:xfrm>
            <a:off x="5344899" y="4087503"/>
            <a:ext cx="1408081" cy="1383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281"/>
          <p:cNvSpPr/>
          <p:nvPr/>
        </p:nvSpPr>
        <p:spPr>
          <a:xfrm>
            <a:off x="7036728" y="4063629"/>
            <a:ext cx="1423233" cy="1407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82"/>
          <p:cNvSpPr/>
          <p:nvPr/>
        </p:nvSpPr>
        <p:spPr>
          <a:xfrm>
            <a:off x="243123" y="5476006"/>
            <a:ext cx="11014229" cy="0"/>
          </a:xfrm>
          <a:custGeom>
            <a:avLst/>
            <a:gdLst/>
            <a:ahLst/>
            <a:cxnLst/>
            <a:rect l="l" t="t" r="r" b="b"/>
            <a:pathLst>
              <a:path w="5859145">
                <a:moveTo>
                  <a:pt x="0" y="0"/>
                </a:moveTo>
                <a:lnTo>
                  <a:pt x="5858624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283"/>
          <p:cNvSpPr/>
          <p:nvPr/>
        </p:nvSpPr>
        <p:spPr>
          <a:xfrm>
            <a:off x="2371929" y="5471103"/>
            <a:ext cx="0" cy="69234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84"/>
          <p:cNvSpPr/>
          <p:nvPr/>
        </p:nvSpPr>
        <p:spPr>
          <a:xfrm>
            <a:off x="4367194" y="5471103"/>
            <a:ext cx="0" cy="69234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85"/>
          <p:cNvSpPr/>
          <p:nvPr/>
        </p:nvSpPr>
        <p:spPr>
          <a:xfrm>
            <a:off x="6362437" y="5471103"/>
            <a:ext cx="0" cy="69234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286"/>
          <p:cNvSpPr/>
          <p:nvPr/>
        </p:nvSpPr>
        <p:spPr>
          <a:xfrm>
            <a:off x="8357702" y="5471103"/>
            <a:ext cx="0" cy="69234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298"/>
          <p:cNvSpPr/>
          <p:nvPr/>
        </p:nvSpPr>
        <p:spPr>
          <a:xfrm>
            <a:off x="8788981" y="3729943"/>
            <a:ext cx="1423231" cy="1722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300"/>
          <p:cNvSpPr txBox="1"/>
          <p:nvPr/>
        </p:nvSpPr>
        <p:spPr>
          <a:xfrm>
            <a:off x="567398" y="5782279"/>
            <a:ext cx="143910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sz="30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301"/>
          <p:cNvSpPr txBox="1"/>
          <p:nvPr/>
        </p:nvSpPr>
        <p:spPr>
          <a:xfrm>
            <a:off x="2228120" y="5782279"/>
            <a:ext cx="143910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sz="30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300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302"/>
          <p:cNvSpPr txBox="1"/>
          <p:nvPr/>
        </p:nvSpPr>
        <p:spPr>
          <a:xfrm>
            <a:off x="3865490" y="5782279"/>
            <a:ext cx="143910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sz="30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300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303"/>
          <p:cNvSpPr txBox="1"/>
          <p:nvPr/>
        </p:nvSpPr>
        <p:spPr>
          <a:xfrm>
            <a:off x="5146933" y="5782279"/>
            <a:ext cx="162700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ts val="1745"/>
              </a:lnSpc>
            </a:pPr>
            <a:r>
              <a:rPr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304"/>
          <p:cNvSpPr txBox="1"/>
          <p:nvPr/>
        </p:nvSpPr>
        <p:spPr>
          <a:xfrm>
            <a:off x="7067944" y="5782279"/>
            <a:ext cx="143910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45"/>
              </a:lnSpc>
            </a:pPr>
            <a:r>
              <a:rPr sz="30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305"/>
          <p:cNvSpPr txBox="1"/>
          <p:nvPr/>
        </p:nvSpPr>
        <p:spPr>
          <a:xfrm>
            <a:off x="8999366" y="5782279"/>
            <a:ext cx="226978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300"/>
          <p:cNvSpPr txBox="1"/>
          <p:nvPr/>
        </p:nvSpPr>
        <p:spPr>
          <a:xfrm>
            <a:off x="269427" y="2669352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92 тыс</a:t>
            </a:r>
            <a:endParaRPr sz="2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300"/>
          <p:cNvSpPr txBox="1"/>
          <p:nvPr/>
        </p:nvSpPr>
        <p:spPr>
          <a:xfrm>
            <a:off x="1014702" y="3581170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56 тыс</a:t>
            </a:r>
            <a:endParaRPr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300"/>
          <p:cNvSpPr txBox="1"/>
          <p:nvPr/>
        </p:nvSpPr>
        <p:spPr>
          <a:xfrm>
            <a:off x="1974794" y="2830891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78  тыс</a:t>
            </a:r>
            <a:endParaRPr sz="2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300"/>
          <p:cNvSpPr txBox="1"/>
          <p:nvPr/>
        </p:nvSpPr>
        <p:spPr>
          <a:xfrm>
            <a:off x="2720069" y="3581170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52  тыс</a:t>
            </a:r>
            <a:endParaRPr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300"/>
          <p:cNvSpPr txBox="1"/>
          <p:nvPr/>
        </p:nvSpPr>
        <p:spPr>
          <a:xfrm>
            <a:off x="3667707" y="3104747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69  тыс</a:t>
            </a:r>
            <a:endParaRPr sz="2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300"/>
          <p:cNvSpPr txBox="1"/>
          <p:nvPr/>
        </p:nvSpPr>
        <p:spPr>
          <a:xfrm>
            <a:off x="4412982" y="3864744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45  тыс</a:t>
            </a:r>
            <a:endParaRPr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300"/>
          <p:cNvSpPr txBox="1"/>
          <p:nvPr/>
        </p:nvSpPr>
        <p:spPr>
          <a:xfrm>
            <a:off x="5350786" y="3596289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48  тыс</a:t>
            </a:r>
            <a:endParaRPr sz="2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300"/>
          <p:cNvSpPr txBox="1"/>
          <p:nvPr/>
        </p:nvSpPr>
        <p:spPr>
          <a:xfrm>
            <a:off x="6096061" y="3864744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44  тыс</a:t>
            </a:r>
            <a:endParaRPr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300"/>
          <p:cNvSpPr txBox="1"/>
          <p:nvPr/>
        </p:nvSpPr>
        <p:spPr>
          <a:xfrm>
            <a:off x="7073394" y="3596289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49  тыс</a:t>
            </a:r>
            <a:endParaRPr sz="2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300"/>
          <p:cNvSpPr txBox="1"/>
          <p:nvPr/>
        </p:nvSpPr>
        <p:spPr>
          <a:xfrm>
            <a:off x="7818669" y="3864744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42  тыс</a:t>
            </a:r>
            <a:endParaRPr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bject 300"/>
          <p:cNvSpPr txBox="1"/>
          <p:nvPr/>
        </p:nvSpPr>
        <p:spPr>
          <a:xfrm>
            <a:off x="8831759" y="3421992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60 тыс</a:t>
            </a:r>
            <a:endParaRPr sz="2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bject 300"/>
          <p:cNvSpPr txBox="1"/>
          <p:nvPr/>
        </p:nvSpPr>
        <p:spPr>
          <a:xfrm>
            <a:off x="9577034" y="4668420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12тыс</a:t>
            </a:r>
            <a:endParaRPr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6444" y="6097959"/>
            <a:ext cx="10598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Рост применения ареста в 2020 году связан с ужесточением ответственности за управление транспорта в состоянии опьянения, с распитием алкоголя в общественных местах и нарушениями ЧП</a:t>
            </a:r>
            <a:endParaRPr lang="ru-RU" sz="28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bject 298"/>
          <p:cNvSpPr/>
          <p:nvPr/>
        </p:nvSpPr>
        <p:spPr>
          <a:xfrm>
            <a:off x="10486449" y="4591007"/>
            <a:ext cx="1423231" cy="8873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305"/>
          <p:cNvSpPr txBox="1"/>
          <p:nvPr/>
        </p:nvSpPr>
        <p:spPr>
          <a:xfrm>
            <a:off x="10411964" y="5744179"/>
            <a:ext cx="15722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45"/>
              </a:lnSpc>
            </a:pPr>
            <a:r>
              <a:rPr lang="ru-RU"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м.  </a:t>
            </a:r>
            <a:r>
              <a:rPr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300"/>
          <p:cNvSpPr txBox="1"/>
          <p:nvPr/>
        </p:nvSpPr>
        <p:spPr>
          <a:xfrm>
            <a:off x="10529227" y="4252330"/>
            <a:ext cx="1439103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33 тыс</a:t>
            </a:r>
            <a:endParaRPr sz="20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300"/>
          <p:cNvSpPr txBox="1"/>
          <p:nvPr/>
        </p:nvSpPr>
        <p:spPr>
          <a:xfrm>
            <a:off x="11274503" y="4946948"/>
            <a:ext cx="917498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lang="kk-KZ" sz="2000" b="1" spc="-24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 тыс</a:t>
            </a:r>
            <a:endParaRPr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39435" y="889302"/>
            <a:ext cx="65131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АДМИНИСТРАТИВНЫЕ ШТРАФЫ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97" name="object 282"/>
          <p:cNvSpPr/>
          <p:nvPr/>
        </p:nvSpPr>
        <p:spPr>
          <a:xfrm>
            <a:off x="4782514" y="1969604"/>
            <a:ext cx="254904" cy="255398"/>
          </a:xfrm>
          <a:prstGeom prst="rect">
            <a:avLst/>
          </a:prstGeom>
          <a:blipFill>
            <a:blip r:embed="rId4" cstate="print"/>
            <a:srcRect/>
            <a:stretch>
              <a:fillRect r="-371206" b="-650167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046800" y="1934752"/>
            <a:ext cx="10951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ЛИЦ (тыс)</a:t>
            </a:r>
            <a:endParaRPr lang="ru-RU" sz="15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282"/>
          <p:cNvSpPr/>
          <p:nvPr/>
        </p:nvSpPr>
        <p:spPr>
          <a:xfrm>
            <a:off x="4782886" y="2345982"/>
            <a:ext cx="254904" cy="255398"/>
          </a:xfrm>
          <a:prstGeom prst="rect">
            <a:avLst/>
          </a:prstGeom>
          <a:solidFill>
            <a:srgbClr val="1B4FA2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030245" y="2312098"/>
            <a:ext cx="15828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СУММА (млрд.)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9093178" y="167593"/>
            <a:ext cx="23469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АДМИНИСТРАТИВНОЕ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278"/>
          <p:cNvSpPr/>
          <p:nvPr/>
        </p:nvSpPr>
        <p:spPr>
          <a:xfrm>
            <a:off x="323819" y="2386022"/>
            <a:ext cx="1423179" cy="364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279"/>
          <p:cNvSpPr/>
          <p:nvPr/>
        </p:nvSpPr>
        <p:spPr>
          <a:xfrm>
            <a:off x="1966227" y="4616534"/>
            <a:ext cx="1408428" cy="1416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ject 280"/>
          <p:cNvSpPr/>
          <p:nvPr/>
        </p:nvSpPr>
        <p:spPr>
          <a:xfrm>
            <a:off x="3608663" y="4466041"/>
            <a:ext cx="1417357" cy="1566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bject 281"/>
          <p:cNvSpPr/>
          <p:nvPr/>
        </p:nvSpPr>
        <p:spPr>
          <a:xfrm>
            <a:off x="5251087" y="4466041"/>
            <a:ext cx="1402612" cy="15667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bject 282"/>
          <p:cNvSpPr/>
          <p:nvPr/>
        </p:nvSpPr>
        <p:spPr>
          <a:xfrm>
            <a:off x="6893529" y="4173915"/>
            <a:ext cx="1411515" cy="18589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283"/>
          <p:cNvSpPr/>
          <p:nvPr/>
        </p:nvSpPr>
        <p:spPr>
          <a:xfrm>
            <a:off x="155589" y="6037538"/>
            <a:ext cx="10928701" cy="0"/>
          </a:xfrm>
          <a:custGeom>
            <a:avLst/>
            <a:gdLst/>
            <a:ahLst/>
            <a:cxnLst/>
            <a:rect l="l" t="t" r="r" b="b"/>
            <a:pathLst>
              <a:path w="5859145">
                <a:moveTo>
                  <a:pt x="0" y="0"/>
                </a:moveTo>
                <a:lnTo>
                  <a:pt x="5858624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284"/>
          <p:cNvSpPr/>
          <p:nvPr/>
        </p:nvSpPr>
        <p:spPr>
          <a:xfrm>
            <a:off x="2233763" y="6032658"/>
            <a:ext cx="0" cy="6869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285"/>
          <p:cNvSpPr/>
          <p:nvPr/>
        </p:nvSpPr>
        <p:spPr>
          <a:xfrm>
            <a:off x="4179470" y="6032658"/>
            <a:ext cx="0" cy="6869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bject 286"/>
          <p:cNvSpPr/>
          <p:nvPr/>
        </p:nvSpPr>
        <p:spPr>
          <a:xfrm>
            <a:off x="6125201" y="6032658"/>
            <a:ext cx="0" cy="6869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287"/>
          <p:cNvSpPr/>
          <p:nvPr/>
        </p:nvSpPr>
        <p:spPr>
          <a:xfrm>
            <a:off x="8070886" y="6032658"/>
            <a:ext cx="0" cy="6869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303"/>
          <p:cNvSpPr/>
          <p:nvPr/>
        </p:nvSpPr>
        <p:spPr>
          <a:xfrm>
            <a:off x="8542625" y="4466041"/>
            <a:ext cx="1411513" cy="15706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bject 306"/>
          <p:cNvSpPr txBox="1"/>
          <p:nvPr/>
        </p:nvSpPr>
        <p:spPr>
          <a:xfrm>
            <a:off x="690077" y="6337055"/>
            <a:ext cx="132345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sz="30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bject 307"/>
          <p:cNvSpPr txBox="1"/>
          <p:nvPr/>
        </p:nvSpPr>
        <p:spPr>
          <a:xfrm>
            <a:off x="2284789" y="6337055"/>
            <a:ext cx="132345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sz="30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bject 308"/>
          <p:cNvSpPr txBox="1"/>
          <p:nvPr/>
        </p:nvSpPr>
        <p:spPr>
          <a:xfrm>
            <a:off x="3665831" y="6337055"/>
            <a:ext cx="1323459" cy="251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45"/>
              </a:lnSpc>
            </a:pPr>
            <a:r>
              <a:rPr sz="30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bject 309"/>
          <p:cNvSpPr txBox="1"/>
          <p:nvPr/>
        </p:nvSpPr>
        <p:spPr>
          <a:xfrm>
            <a:off x="5027390" y="6337055"/>
            <a:ext cx="348238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ts val="1745"/>
              </a:lnSpc>
            </a:pPr>
            <a:r>
              <a:rPr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bject 310"/>
          <p:cNvSpPr txBox="1"/>
          <p:nvPr/>
        </p:nvSpPr>
        <p:spPr>
          <a:xfrm>
            <a:off x="6957839" y="6337055"/>
            <a:ext cx="1323459" cy="251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45"/>
              </a:lnSpc>
            </a:pPr>
            <a:r>
              <a:rPr sz="3000" b="1" spc="-24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bject 311"/>
          <p:cNvSpPr txBox="1"/>
          <p:nvPr/>
        </p:nvSpPr>
        <p:spPr>
          <a:xfrm>
            <a:off x="8204688" y="6330460"/>
            <a:ext cx="208738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45"/>
              </a:lnSpc>
            </a:pPr>
            <a:r>
              <a:rPr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58635" y="5378597"/>
            <a:ext cx="5068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149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916642" y="5378597"/>
            <a:ext cx="5068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161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682311" y="5378597"/>
            <a:ext cx="5068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159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25085" y="5378597"/>
            <a:ext cx="5068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172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942485" y="5378597"/>
            <a:ext cx="5068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196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583167" y="5025643"/>
            <a:ext cx="5068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272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205668" y="194587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823931" y="4091640"/>
            <a:ext cx="45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435020" y="3830231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037852" y="3830231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687969" y="354022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9343197" y="3935129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303"/>
          <p:cNvSpPr/>
          <p:nvPr/>
        </p:nvSpPr>
        <p:spPr>
          <a:xfrm>
            <a:off x="8542626" y="5217077"/>
            <a:ext cx="693654" cy="790325"/>
          </a:xfrm>
          <a:prstGeom prst="rect">
            <a:avLst/>
          </a:prstGeom>
          <a:blipFill>
            <a:blip r:embed="rId10" cstate="print"/>
            <a:srcRect/>
            <a:stretch>
              <a:fillRect t="-305182" r="-103489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303"/>
          <p:cNvSpPr/>
          <p:nvPr/>
        </p:nvSpPr>
        <p:spPr>
          <a:xfrm>
            <a:off x="10180925" y="4762499"/>
            <a:ext cx="1411513" cy="12742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311"/>
          <p:cNvSpPr txBox="1"/>
          <p:nvPr/>
        </p:nvSpPr>
        <p:spPr>
          <a:xfrm>
            <a:off x="9887794" y="6330138"/>
            <a:ext cx="208738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45"/>
              </a:lnSpc>
            </a:pPr>
            <a:r>
              <a:rPr lang="ru-RU"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м. </a:t>
            </a:r>
            <a:r>
              <a:rPr lang="ru-RU"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3000" b="1" spc="-24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endParaRPr sz="30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240518" y="5425693"/>
            <a:ext cx="5068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143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52831" y="4278029"/>
            <a:ext cx="397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303"/>
          <p:cNvSpPr/>
          <p:nvPr/>
        </p:nvSpPr>
        <p:spPr>
          <a:xfrm>
            <a:off x="10180926" y="5854582"/>
            <a:ext cx="693654" cy="152820"/>
          </a:xfrm>
          <a:prstGeom prst="rect">
            <a:avLst/>
          </a:prstGeom>
          <a:blipFill>
            <a:blip r:embed="rId10" cstate="print"/>
            <a:srcRect/>
            <a:stretch>
              <a:fillRect t="-305182" r="-103489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7201" y="889302"/>
            <a:ext cx="50375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КАЧЕСТВО ПРАВОСУДИЯ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bject 282"/>
          <p:cNvSpPr/>
          <p:nvPr/>
        </p:nvSpPr>
        <p:spPr>
          <a:xfrm>
            <a:off x="651541" y="1948203"/>
            <a:ext cx="254904" cy="255398"/>
          </a:xfrm>
          <a:prstGeom prst="rect">
            <a:avLst/>
          </a:prstGeom>
          <a:blipFill>
            <a:blip r:embed="rId4" cstate="print"/>
            <a:srcRect/>
            <a:stretch>
              <a:fillRect r="-371206" b="-650167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87268" y="1910022"/>
            <a:ext cx="21682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УГОЛОВНЫЕ (ЛИЦА)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282"/>
          <p:cNvSpPr/>
          <p:nvPr/>
        </p:nvSpPr>
        <p:spPr>
          <a:xfrm>
            <a:off x="644649" y="2380269"/>
            <a:ext cx="254904" cy="255398"/>
          </a:xfrm>
          <a:prstGeom prst="rect">
            <a:avLst/>
          </a:prstGeom>
          <a:solidFill>
            <a:srgbClr val="1B4FA2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89690" y="2342088"/>
            <a:ext cx="16553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ГРАЖДАНСКИЕ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274"/>
          <p:cNvSpPr/>
          <p:nvPr/>
        </p:nvSpPr>
        <p:spPr>
          <a:xfrm>
            <a:off x="363633" y="4199422"/>
            <a:ext cx="1441146" cy="1788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5"/>
          <p:cNvSpPr/>
          <p:nvPr/>
        </p:nvSpPr>
        <p:spPr>
          <a:xfrm>
            <a:off x="2067625" y="4658887"/>
            <a:ext cx="451931" cy="1329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276"/>
          <p:cNvSpPr/>
          <p:nvPr/>
        </p:nvSpPr>
        <p:spPr>
          <a:xfrm>
            <a:off x="2542858" y="5281916"/>
            <a:ext cx="890039" cy="705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77"/>
          <p:cNvSpPr/>
          <p:nvPr/>
        </p:nvSpPr>
        <p:spPr>
          <a:xfrm>
            <a:off x="3734004" y="4759107"/>
            <a:ext cx="1307480" cy="1228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78"/>
          <p:cNvSpPr/>
          <p:nvPr/>
        </p:nvSpPr>
        <p:spPr>
          <a:xfrm>
            <a:off x="5412729" y="3556920"/>
            <a:ext cx="1316355" cy="24309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294"/>
          <p:cNvSpPr/>
          <p:nvPr/>
        </p:nvSpPr>
        <p:spPr>
          <a:xfrm>
            <a:off x="7034048" y="2843561"/>
            <a:ext cx="466043" cy="3144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95"/>
          <p:cNvSpPr/>
          <p:nvPr/>
        </p:nvSpPr>
        <p:spPr>
          <a:xfrm>
            <a:off x="7511948" y="5163951"/>
            <a:ext cx="902387" cy="823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316"/>
          <p:cNvSpPr/>
          <p:nvPr/>
        </p:nvSpPr>
        <p:spPr>
          <a:xfrm>
            <a:off x="360786" y="5987909"/>
            <a:ext cx="10441729" cy="0"/>
          </a:xfrm>
          <a:custGeom>
            <a:avLst/>
            <a:gdLst/>
            <a:ahLst/>
            <a:cxnLst/>
            <a:rect l="l" t="t" r="r" b="b"/>
            <a:pathLst>
              <a:path w="6142355">
                <a:moveTo>
                  <a:pt x="0" y="0"/>
                </a:moveTo>
                <a:lnTo>
                  <a:pt x="6142342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317"/>
          <p:cNvSpPr/>
          <p:nvPr/>
        </p:nvSpPr>
        <p:spPr>
          <a:xfrm>
            <a:off x="371236" y="5983765"/>
            <a:ext cx="0" cy="58291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318"/>
          <p:cNvSpPr/>
          <p:nvPr/>
        </p:nvSpPr>
        <p:spPr>
          <a:xfrm>
            <a:off x="2333000" y="5983765"/>
            <a:ext cx="0" cy="58291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319"/>
          <p:cNvSpPr/>
          <p:nvPr/>
        </p:nvSpPr>
        <p:spPr>
          <a:xfrm>
            <a:off x="4323641" y="5983765"/>
            <a:ext cx="0" cy="58291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320"/>
          <p:cNvSpPr/>
          <p:nvPr/>
        </p:nvSpPr>
        <p:spPr>
          <a:xfrm>
            <a:off x="6282729" y="5983765"/>
            <a:ext cx="0" cy="58291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321"/>
          <p:cNvSpPr/>
          <p:nvPr/>
        </p:nvSpPr>
        <p:spPr>
          <a:xfrm>
            <a:off x="8096728" y="5983765"/>
            <a:ext cx="0" cy="58291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322"/>
          <p:cNvSpPr/>
          <p:nvPr/>
        </p:nvSpPr>
        <p:spPr>
          <a:xfrm>
            <a:off x="10121684" y="5983765"/>
            <a:ext cx="0" cy="58291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323"/>
          <p:cNvSpPr/>
          <p:nvPr/>
        </p:nvSpPr>
        <p:spPr>
          <a:xfrm>
            <a:off x="8723139" y="3556920"/>
            <a:ext cx="466043" cy="2432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324"/>
          <p:cNvSpPr/>
          <p:nvPr/>
        </p:nvSpPr>
        <p:spPr>
          <a:xfrm>
            <a:off x="9191514" y="4958341"/>
            <a:ext cx="902387" cy="10282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333"/>
          <p:cNvSpPr txBox="1"/>
          <p:nvPr/>
        </p:nvSpPr>
        <p:spPr>
          <a:xfrm>
            <a:off x="687611" y="6282007"/>
            <a:ext cx="87436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bject 334"/>
          <p:cNvSpPr txBox="1"/>
          <p:nvPr/>
        </p:nvSpPr>
        <p:spPr>
          <a:xfrm>
            <a:off x="2360056" y="6282007"/>
            <a:ext cx="87436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bject 335"/>
          <p:cNvSpPr txBox="1"/>
          <p:nvPr/>
        </p:nvSpPr>
        <p:spPr>
          <a:xfrm>
            <a:off x="3995055" y="6282007"/>
            <a:ext cx="87436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336"/>
          <p:cNvSpPr txBox="1"/>
          <p:nvPr/>
        </p:nvSpPr>
        <p:spPr>
          <a:xfrm>
            <a:off x="5745121" y="6282007"/>
            <a:ext cx="87436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bject 337"/>
          <p:cNvSpPr txBox="1"/>
          <p:nvPr/>
        </p:nvSpPr>
        <p:spPr>
          <a:xfrm>
            <a:off x="7416357" y="6282007"/>
            <a:ext cx="87436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object 338"/>
          <p:cNvSpPr txBox="1"/>
          <p:nvPr/>
        </p:nvSpPr>
        <p:spPr>
          <a:xfrm>
            <a:off x="9057149" y="6282007"/>
            <a:ext cx="140178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76817" y="377214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3,6%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43621" y="458606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1,9%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226244" y="542182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9AD73"/>
                </a:solidFill>
                <a:latin typeface="Arial" pitchFamily="34" charset="0"/>
                <a:cs typeface="Arial" pitchFamily="34" charset="0"/>
              </a:rPr>
              <a:t>0,3%</a:t>
            </a:r>
            <a:endParaRPr lang="ru-RU" b="1" dirty="0">
              <a:solidFill>
                <a:srgbClr val="39AD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932281" y="417971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2,7%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417067" y="491118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1,3%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897377" y="545773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0,2%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598236" y="427670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2,4%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066832" y="502961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1,1%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581483" y="546123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0,2%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291934" y="307622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4,8%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751712" y="491826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1,2%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212962" y="543520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0,3%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911843" y="239114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6,1%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404939" y="476181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1,6%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905149" y="533906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0,3%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8621386" y="307622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4,8%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9111686" y="457838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2,2</a:t>
            </a: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9586602" y="529879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0,4%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bject 282"/>
          <p:cNvSpPr/>
          <p:nvPr/>
        </p:nvSpPr>
        <p:spPr>
          <a:xfrm>
            <a:off x="644649" y="2790613"/>
            <a:ext cx="254904" cy="255398"/>
          </a:xfrm>
          <a:prstGeom prst="rect">
            <a:avLst/>
          </a:prstGeom>
          <a:solidFill>
            <a:srgbClr val="39AD73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989690" y="2752432"/>
            <a:ext cx="30304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39AD73"/>
                </a:solidFill>
                <a:latin typeface="Arial" pitchFamily="34" charset="0"/>
                <a:cs typeface="Arial" pitchFamily="34" charset="0"/>
              </a:rPr>
              <a:t>ОБ АДМПРАВОНАРУШЕНИЯХ</a:t>
            </a:r>
            <a:endParaRPr lang="ru-RU" sz="1500" b="1" dirty="0">
              <a:solidFill>
                <a:srgbClr val="39AD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08343" y="1422627"/>
            <a:ext cx="95753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(ОТМЕНЕНО И ИЗМЕНЕНО СУДЕБНЫХ АКТОВ ПЕРВОЙ ИНСТАНЦИИ В АПЕЛЛЯЦИИ И КАССАЦИИ)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093178" y="167593"/>
            <a:ext cx="26093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КАЧЕСТВО ПРАВОСУДИЯ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ject 322"/>
          <p:cNvSpPr/>
          <p:nvPr/>
        </p:nvSpPr>
        <p:spPr>
          <a:xfrm>
            <a:off x="11803386" y="6010037"/>
            <a:ext cx="0" cy="58291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bject 323"/>
          <p:cNvSpPr/>
          <p:nvPr/>
        </p:nvSpPr>
        <p:spPr>
          <a:xfrm>
            <a:off x="10404841" y="2843561"/>
            <a:ext cx="466043" cy="31718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338"/>
          <p:cNvSpPr txBox="1"/>
          <p:nvPr/>
        </p:nvSpPr>
        <p:spPr>
          <a:xfrm>
            <a:off x="10407765" y="6245215"/>
            <a:ext cx="140178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lang="ru-RU"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м.</a:t>
            </a:r>
            <a:r>
              <a:rPr lang="ru-RU"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282636" y="239114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6,1%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0793388" y="419506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2,6%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1252538" y="533196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0,3%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323"/>
          <p:cNvSpPr/>
          <p:nvPr/>
        </p:nvSpPr>
        <p:spPr>
          <a:xfrm>
            <a:off x="10872561" y="4584231"/>
            <a:ext cx="466043" cy="14259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323"/>
          <p:cNvSpPr/>
          <p:nvPr/>
        </p:nvSpPr>
        <p:spPr>
          <a:xfrm>
            <a:off x="11340281" y="5743580"/>
            <a:ext cx="466043" cy="277067"/>
          </a:xfrm>
          <a:prstGeom prst="rect">
            <a:avLst/>
          </a:prstGeom>
          <a:solidFill>
            <a:srgbClr val="25A466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324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7201" y="889302"/>
            <a:ext cx="50375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КАЧЕСТВО ПРАВОСУДИЯ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bject 282"/>
          <p:cNvSpPr/>
          <p:nvPr/>
        </p:nvSpPr>
        <p:spPr>
          <a:xfrm>
            <a:off x="415051" y="2439000"/>
            <a:ext cx="254904" cy="255398"/>
          </a:xfrm>
          <a:prstGeom prst="rect">
            <a:avLst/>
          </a:prstGeom>
          <a:blipFill>
            <a:blip r:embed="rId4" cstate="print"/>
            <a:srcRect/>
            <a:stretch>
              <a:fillRect r="-371206" b="-650167"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50778" y="2400819"/>
            <a:ext cx="21049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УГОЛОВНЫЕ (ЛИЦА)</a:t>
            </a:r>
            <a:endParaRPr lang="ru-RU" sz="15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282"/>
          <p:cNvSpPr/>
          <p:nvPr/>
        </p:nvSpPr>
        <p:spPr>
          <a:xfrm>
            <a:off x="408159" y="2871066"/>
            <a:ext cx="254904" cy="255398"/>
          </a:xfrm>
          <a:prstGeom prst="rect">
            <a:avLst/>
          </a:prstGeom>
          <a:solidFill>
            <a:srgbClr val="1B4FA2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53200" y="2832885"/>
            <a:ext cx="16257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ГРАЖДАНСКИЕ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bject 282"/>
          <p:cNvSpPr/>
          <p:nvPr/>
        </p:nvSpPr>
        <p:spPr>
          <a:xfrm>
            <a:off x="408159" y="3325424"/>
            <a:ext cx="254904" cy="255398"/>
          </a:xfrm>
          <a:prstGeom prst="rect">
            <a:avLst/>
          </a:prstGeom>
          <a:solidFill>
            <a:srgbClr val="39AD73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53200" y="3287243"/>
            <a:ext cx="29535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39AD73"/>
                </a:solidFill>
                <a:latin typeface="Arial" pitchFamily="34" charset="0"/>
                <a:cs typeface="Arial" pitchFamily="34" charset="0"/>
              </a:rPr>
              <a:t>ОБ АДМПРАВОНАРУШЕНИЯХ</a:t>
            </a:r>
            <a:endParaRPr lang="ru-RU" sz="1500" dirty="0">
              <a:solidFill>
                <a:srgbClr val="39AD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470873" y="1422627"/>
            <a:ext cx="72502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(ОТМЕНЕНО И ИЗМЕНЕНО СУДЕБНЫХ АКТОВ АПЕЛЛЯЦИИ В КАССАЦИИ)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274"/>
          <p:cNvSpPr/>
          <p:nvPr/>
        </p:nvSpPr>
        <p:spPr>
          <a:xfrm>
            <a:off x="602391" y="5016452"/>
            <a:ext cx="1357674" cy="1082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ject 275"/>
          <p:cNvSpPr/>
          <p:nvPr/>
        </p:nvSpPr>
        <p:spPr>
          <a:xfrm>
            <a:off x="2197824" y="4701677"/>
            <a:ext cx="1304805" cy="1397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bject 276"/>
          <p:cNvSpPr/>
          <p:nvPr/>
        </p:nvSpPr>
        <p:spPr>
          <a:xfrm>
            <a:off x="3821039" y="4204424"/>
            <a:ext cx="907960" cy="1894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bject 277"/>
          <p:cNvSpPr/>
          <p:nvPr/>
        </p:nvSpPr>
        <p:spPr>
          <a:xfrm>
            <a:off x="4759747" y="5908189"/>
            <a:ext cx="440673" cy="190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278"/>
          <p:cNvSpPr/>
          <p:nvPr/>
        </p:nvSpPr>
        <p:spPr>
          <a:xfrm>
            <a:off x="5457925" y="3166073"/>
            <a:ext cx="1339465" cy="29331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object 295"/>
          <p:cNvGrpSpPr/>
          <p:nvPr/>
        </p:nvGrpSpPr>
        <p:grpSpPr>
          <a:xfrm>
            <a:off x="7070497" y="2624862"/>
            <a:ext cx="1276973" cy="3474324"/>
            <a:chOff x="4556848" y="1417447"/>
            <a:chExt cx="727168" cy="1978443"/>
          </a:xfrm>
        </p:grpSpPr>
        <p:sp>
          <p:nvSpPr>
            <p:cNvPr id="74" name="object 297"/>
            <p:cNvSpPr/>
            <p:nvPr/>
          </p:nvSpPr>
          <p:spPr>
            <a:xfrm>
              <a:off x="4556848" y="1417447"/>
              <a:ext cx="264694" cy="19784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object 298"/>
            <p:cNvSpPr/>
            <p:nvPr/>
          </p:nvSpPr>
          <p:spPr>
            <a:xfrm>
              <a:off x="4835944" y="2994126"/>
              <a:ext cx="448072" cy="4017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5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object 318"/>
          <p:cNvSpPr/>
          <p:nvPr/>
        </p:nvSpPr>
        <p:spPr>
          <a:xfrm>
            <a:off x="421958" y="6099188"/>
            <a:ext cx="10786530" cy="0"/>
          </a:xfrm>
          <a:custGeom>
            <a:avLst/>
            <a:gdLst/>
            <a:ahLst/>
            <a:cxnLst/>
            <a:rect l="l" t="t" r="r" b="b"/>
            <a:pathLst>
              <a:path w="6142355">
                <a:moveTo>
                  <a:pt x="0" y="0"/>
                </a:moveTo>
                <a:lnTo>
                  <a:pt x="6142355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bject 319"/>
          <p:cNvSpPr/>
          <p:nvPr/>
        </p:nvSpPr>
        <p:spPr>
          <a:xfrm>
            <a:off x="432732" y="6094928"/>
            <a:ext cx="0" cy="6021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bject 320"/>
          <p:cNvSpPr/>
          <p:nvPr/>
        </p:nvSpPr>
        <p:spPr>
          <a:xfrm>
            <a:off x="2360698" y="6094928"/>
            <a:ext cx="0" cy="6021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bject 321"/>
          <p:cNvSpPr/>
          <p:nvPr/>
        </p:nvSpPr>
        <p:spPr>
          <a:xfrm>
            <a:off x="4341343" y="6094928"/>
            <a:ext cx="0" cy="6021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bject 322"/>
          <p:cNvSpPr/>
          <p:nvPr/>
        </p:nvSpPr>
        <p:spPr>
          <a:xfrm>
            <a:off x="6290481" y="6094928"/>
            <a:ext cx="0" cy="6021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bject 323"/>
          <p:cNvSpPr/>
          <p:nvPr/>
        </p:nvSpPr>
        <p:spPr>
          <a:xfrm>
            <a:off x="8234190" y="6094928"/>
            <a:ext cx="0" cy="6021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bject 324"/>
          <p:cNvSpPr/>
          <p:nvPr/>
        </p:nvSpPr>
        <p:spPr>
          <a:xfrm>
            <a:off x="10379535" y="6094928"/>
            <a:ext cx="0" cy="6021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2457A7"/>
            </a:solidFill>
          </a:ln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bject 325"/>
          <p:cNvSpPr/>
          <p:nvPr/>
        </p:nvSpPr>
        <p:spPr>
          <a:xfrm>
            <a:off x="8690490" y="3755694"/>
            <a:ext cx="1254669" cy="23443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bject 334"/>
          <p:cNvSpPr txBox="1"/>
          <p:nvPr/>
        </p:nvSpPr>
        <p:spPr>
          <a:xfrm>
            <a:off x="838973" y="6349198"/>
            <a:ext cx="86914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2015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bject 335"/>
          <p:cNvSpPr txBox="1"/>
          <p:nvPr/>
        </p:nvSpPr>
        <p:spPr>
          <a:xfrm>
            <a:off x="2443606" y="6349198"/>
            <a:ext cx="869148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2016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object 336"/>
          <p:cNvSpPr txBox="1"/>
          <p:nvPr/>
        </p:nvSpPr>
        <p:spPr>
          <a:xfrm>
            <a:off x="4095537" y="6349198"/>
            <a:ext cx="869148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2017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bject 337"/>
          <p:cNvSpPr txBox="1"/>
          <p:nvPr/>
        </p:nvSpPr>
        <p:spPr>
          <a:xfrm>
            <a:off x="5821328" y="6349198"/>
            <a:ext cx="86914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2018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bject 338"/>
          <p:cNvSpPr txBox="1"/>
          <p:nvPr/>
        </p:nvSpPr>
        <p:spPr>
          <a:xfrm>
            <a:off x="7531353" y="6349198"/>
            <a:ext cx="86914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2019</a:t>
            </a:r>
            <a:endParaRPr sz="250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339"/>
          <p:cNvSpPr txBox="1"/>
          <p:nvPr/>
        </p:nvSpPr>
        <p:spPr>
          <a:xfrm>
            <a:off x="9119211" y="6349198"/>
            <a:ext cx="139342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2020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33505" y="543403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0,5%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85944" y="509653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1,9%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470552" y="462657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092810" y="427519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2,6%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557130" y="470167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1,9%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012390" y="549600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0,3%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698655" y="376884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3,5%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174885" y="485216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1,6%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4662928" y="548976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0,3%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323109" y="53495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0,6%</a:t>
            </a:r>
            <a:endParaRPr lang="ru-RU" b="1" spc="-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5868150" y="5016143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1,1%</a:t>
            </a:r>
            <a:endParaRPr lang="ru-RU" b="1" spc="-1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5373379" y="27538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5,4%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6947684" y="219306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6,4%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432468" y="495538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1,2%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7880783" y="531851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0,7%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8671898" y="331574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4%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298"/>
          <p:cNvSpPr/>
          <p:nvPr/>
        </p:nvSpPr>
        <p:spPr>
          <a:xfrm>
            <a:off x="9155856" y="5472326"/>
            <a:ext cx="786855" cy="636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9063833" y="502123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1,1</a:t>
            </a:r>
            <a:r>
              <a:rPr lang="ru-RU" b="1" spc="-1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b="1" spc="-1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77"/>
          <p:cNvSpPr/>
          <p:nvPr/>
        </p:nvSpPr>
        <p:spPr>
          <a:xfrm>
            <a:off x="9562346" y="5623761"/>
            <a:ext cx="440673" cy="471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9485831" y="523730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0,8%</a:t>
            </a:r>
            <a:endParaRPr lang="ru-RU" b="1" spc="-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093178" y="167593"/>
            <a:ext cx="26093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КАЧЕСТВО ПРАВОСУДИЯ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339"/>
          <p:cNvSpPr txBox="1"/>
          <p:nvPr/>
        </p:nvSpPr>
        <p:spPr>
          <a:xfrm>
            <a:off x="10517125" y="6359704"/>
            <a:ext cx="139342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lang="ru-RU"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м.</a:t>
            </a:r>
            <a:r>
              <a:rPr lang="ru-RU"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2500" b="1" spc="-204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</a:t>
            </a:r>
            <a:endParaRPr sz="25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297513" y="524440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0,8%</a:t>
            </a:r>
            <a:endParaRPr lang="ru-RU" b="1" spc="-1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71480" y="499692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1,1</a:t>
            </a:r>
            <a:r>
              <a:rPr lang="ru-RU" b="1" spc="-1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b="1" spc="-1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271654" y="5178503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0,9%</a:t>
            </a:r>
            <a:endParaRPr lang="ru-RU" b="1" spc="-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323"/>
          <p:cNvSpPr/>
          <p:nvPr/>
        </p:nvSpPr>
        <p:spPr>
          <a:xfrm>
            <a:off x="10404841" y="5623760"/>
            <a:ext cx="466043" cy="4547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323"/>
          <p:cNvSpPr/>
          <p:nvPr/>
        </p:nvSpPr>
        <p:spPr>
          <a:xfrm>
            <a:off x="10872561" y="5451660"/>
            <a:ext cx="466043" cy="621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bject 323"/>
          <p:cNvSpPr/>
          <p:nvPr/>
        </p:nvSpPr>
        <p:spPr>
          <a:xfrm>
            <a:off x="11340281" y="5557818"/>
            <a:ext cx="466043" cy="525893"/>
          </a:xfrm>
          <a:prstGeom prst="rect">
            <a:avLst/>
          </a:prstGeom>
          <a:solidFill>
            <a:srgbClr val="25A466"/>
          </a:solidFill>
        </p:spPr>
        <p:txBody>
          <a:bodyPr wrap="square" lIns="0" tIns="0" rIns="0" bIns="0" rtlCol="0"/>
          <a:lstStyle/>
          <a:p>
            <a:endParaRPr sz="3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62958" y="1082248"/>
            <a:ext cx="67769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СУДЕБНОЙ СИСТЕМЫ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6940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kk-KZ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ОБЩАЯ ИНФОРМАЦИЯ 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592"/>
            <a:ext cx="7572375" cy="904524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639943" y="2523383"/>
            <a:ext cx="41556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ВЕРХОВНЫЙ СУД</a:t>
            </a:r>
            <a:endParaRPr lang="ru-RU" sz="3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495425" y="1838325"/>
            <a:ext cx="9353550" cy="0"/>
          </a:xfrm>
          <a:prstGeom prst="line">
            <a:avLst/>
          </a:prstGeom>
          <a:ln w="38100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1230"/>
            <a:ext cx="7572375" cy="904524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39943" y="3938021"/>
            <a:ext cx="45788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ОБЛАСТНЫЕ СУДЫ</a:t>
            </a:r>
            <a:endParaRPr lang="ru-RU" sz="3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868"/>
            <a:ext cx="7572375" cy="904524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>
          <a:xfrm>
            <a:off x="1639943" y="5352659"/>
            <a:ext cx="428437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РАЙОННЫЕ СУДЫ</a:t>
            </a:r>
            <a:endParaRPr lang="ru-RU" sz="3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696598" y="2386592"/>
            <a:ext cx="241765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кассационная</a:t>
            </a:r>
          </a:p>
          <a:p>
            <a:r>
              <a:rPr lang="kk-KZ" sz="2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инстанция</a:t>
            </a:r>
            <a:r>
              <a:rPr lang="kk-KZ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696598" y="3792056"/>
            <a:ext cx="267252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апелляционная</a:t>
            </a:r>
          </a:p>
          <a:p>
            <a:r>
              <a:rPr lang="kk-KZ" sz="2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инстанция</a:t>
            </a:r>
            <a:endParaRPr lang="ru-RU" sz="25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696598" y="5121827"/>
            <a:ext cx="17556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первая</a:t>
            </a:r>
          </a:p>
          <a:p>
            <a:r>
              <a:rPr lang="kk-KZ" sz="25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инстанция</a:t>
            </a:r>
            <a:endParaRPr lang="ru-RU" sz="25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76797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16 ОБОБЩЕНИЙ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СУДЕБНОЙ ПРАКТИКИ ЗА 2018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6801" y="1734745"/>
            <a:ext cx="8915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ПО ГРАЖДАНСКИМ ДЕЛАМ В КАССАЦИОННОЙ ИНСТАНЦИИ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СПОРАХ В ОБЛАСТИ НАЛОГООБЛОЖЕНИЯ НЕДРОПОЛЬЗОВАТЕЛЕЙ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СПОРАХ В СФЕРЕ ТРАНСФЕРТНОГО ЦЕНООБРАЗОВАНИЯ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ЛИКВИДАЦИИ ЮРЛИЦ, ГРУБО НАРУШАЮЩИХ ЗАКОНОДАТЕЛЬСТВО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ЗАЩИТЕ ЧЕСТИ, ДОСТОИНСТВА И ДЕЛОВОЙ РЕПУТАЦИИ 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ЗАЩИТЕ НАРУШЕННЫХ АВТОРСКИХ И СМЕЖНЫХ ПРАВ 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ЗАЩИТЕ ПРАВ ПОТРЕБИТЕЛЕЙ 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УСТАНОВЛЕНИИ ОТЦОВСТВА И ВЗЫСКАНИИ АЛИМЕНТОВ 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ДЕЛАХ, СВЯЗАННЫХ С ВОСПИТАНИЕМ ДЕТЕЙ 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ПРИЗНАНИИ БЕЗВЕСТНО ОТСУТСТВУЮЩИМ ИЛИ УМЕРШИМ 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ОСПАРИВАНИИ РЕШЕНИЙ И ДЕЙСТВИЙ ОРГАНОВ ВЛАСТИ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РАССМОТРЕНИИ ИНВЕСТИЦИОННЫХ СПОРОВ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АДМПРАВОНАРУШЕНИЯХ ПРИ ПРОВЕДЕНИИ МИРНЫХ СОБРАНИЙ  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ОТМЕНЕ АРБИТРАЖНЫХ РЕШЕНИЙ</a:t>
            </a:r>
          </a:p>
          <a:p>
            <a:pPr marL="361950" indent="-361950">
              <a:lnSpc>
                <a:spcPct val="12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ВОЗОБНОВЛЕНИИ ПРОИЗВОДСТВА ПО УГОЛОВНОМУ ДЕЛУ</a:t>
            </a:r>
          </a:p>
          <a:p>
            <a:pPr marL="361950" indent="-361950">
              <a:spcAft>
                <a:spcPts val="130"/>
              </a:spcAft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УГОЛОВНЫХ ДЕЛАХ В СФЕРЕ ЭКОНОМИЧЕСКОЙ ДЕЯТЕЛЬНОСТИ</a:t>
            </a: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30133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38697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15 ОБОБЩЕНИЙ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СУДЕБНОЙ ПРАКТИКИ ЗА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7751" y="1677595"/>
            <a:ext cx="9753600" cy="486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ДЕЛАХ ПО САМОВОЛЬНЫМ ПОСТРОЙКАМ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ЧАСТНЫХ ОПРЕДЕЛЕНИЯХ ПО ГРАЖДАНСКИМ ДЕЛАМ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ДЕЛАХ В СФЕРЕ АНТИМОНОПОЛЬНОЙ ДЕЯТЕЛЬНОСТИ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СПОРАХ ПО ГОСУДАРСТВЕННЫМ ЗАКУПКАМ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ПРАВЕ СОБСТВЕННОСТИ ПО ПРИОБРЕТАТЕЛЬНОЙ ДАВНОСТИ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ИЗМЕНЕНИИ ЦЕЛЕВОГО НАЗНАЧЕНИЯ ЗЕМЕЛЬНЫХ УЧАСТКОВ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ДЕЛАХ О РАСТОРЖЕНИИ БРАКА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ТРУДОВЫХ СПОРАХ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ОСВОБОЖДЕНИИ ОТ АДМОТВЕТСТВЕННОСТИ ПРИ МАЛОЗНАЧИТЕЛЬНОСТИ 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ПРИМЕНЕНИИ АДМИНИСТРАТИВНОГО НАДЗОРА 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ПОЛНОМОЧИЯХ СЛЕДСТВЕННЫХ СУДЕЙ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ОСВОБОЖДЕНИИ ОТ УГОЛОВНОЙ ОТВЕТСТВЕННОСТИ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УГОЛОВНЫХ ДЕЛАХ ПО СТАТЬЯМ 337, 339 УК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УГОЛОВНЫХ ДЕЛАХ В СФЕРЕ ЭКОНОМИЧЕСКОЙ ДЕЯТЕЛЬНОСТИ</a:t>
            </a:r>
          </a:p>
          <a:p>
            <a:pPr indent="-361950">
              <a:lnSpc>
                <a:spcPct val="130000"/>
              </a:lnSpc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УГОЛОВНЫХ ДЕЛАХ НЕСОВЕРШЕННОЛЕТНИХ</a:t>
            </a: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39229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014897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8 ОБОБЩЕНИЙ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СУДЕБНОЙ ПРАКТИКИ ЗА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6301" y="2153845"/>
            <a:ext cx="1089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СПОРАХ, СВЯЗАННЫХ С ИСПОЛНИТЕЛЬНОЙ НАДПИСЬЮ НОТАРИУСОВ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ИСКАХ НАЛОГОВЫХ ОРГАНОВ О ПРИЗНАНИИ СДЕЛОК НЕДЕЙСТВИТЕЛЬНЫМИ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ОСПАРИВАНИИ РЕШЕНИЙ ОБ ИСКЛЮЧЕНИИ ИЗ СПИСКА НА ПОЛУЧЕНИЕ ЖИЛИЩА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АДМОТВЕТСТВЕННОСТИ РЕАБИЛИТАЦИОННЫХ, ВРЕМЕННЫХ И БАНКРОТНЫХ УПРАВЛЯЮЩИХ 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АДМДЕЛАХ В СФЕРЕ ПРОТИВОДЕЙСТВИЯ ТЕРРОРИЗМУ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МЕДИЦИНСКИХ УГОЛОВНЫХ ПРАВОНАРУШЕНИЯХ 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УГОЛОВНЫХ ДЕЛАХ О НЕЗАКОННОМ ОБОРОТЕ НАРКОТИКОВ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 УГОЛОВНЫХ ДЕЛАХ О НАРУШЕНИЯХ ПРАВИЛ ДОРОЖНОГО ДВИЖЕНИЯ</a:t>
            </a: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36821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014897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8 ОБОБЩЕНИЙ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СУДЕБНОЙ ПРАКТИКИ ЗА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мес. 2021 ГОДА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2067" y="1933121"/>
            <a:ext cx="10896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СПОРАХ, СВЯЗАННЫХ С ИСПОЛНИТЕЛЬНОЙ НАДПИСЬЮ НОТАРИУСОВ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ДЕЛАХ ОБ УСЫНОВЛЕНИИ, УДОЧЕРЕНИИ ЗА 2019-2020 ГОДЫ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ПРАКТИКЕ ПРИМЕНЕНИЯ НАЛОГОВОГО ЗАКОНОДАТЕЛЬСТВА ЗА 2020 г. И 1 КВАРТАЛ 2021 г.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СПОРАХ В СФЕРЕ ГОСЗАКУПОК ЗА 2018, 2019 </a:t>
            </a:r>
            <a:r>
              <a:rPr lang="ru-RU" sz="1600" b="1" dirty="0" err="1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. и 9 мес. 2020 г.</a:t>
            </a:r>
          </a:p>
          <a:p>
            <a:pPr>
              <a:buClr>
                <a:srgbClr val="F06251"/>
              </a:buClr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РАССМОТРЕННЫХ ГРАЖДАНСКИХ ДЕЛАХ ПОСЛЕ ВСТУПЛЕНИЯ В СИЛУ ЗАКОНА О ВНЕДРЕНИИ СОВРЕМЕННЫХ ФОРМАТОВ РАБОТЫ СУДОВ И СОКРАЩЕНИЯ ИЗЛИШНИХ СУДЕБНЫХ ПРОЦЕДУР</a:t>
            </a:r>
          </a:p>
          <a:p>
            <a:pPr>
              <a:buClr>
                <a:srgbClr val="F06251"/>
              </a:buClr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РАССМОТРЕНИИ МАТЕРИАЛОВ ОБ УДО И ЗМН ЗА 2020 ГОД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ПРИМЕНЕНИИ УГОЛОВНОЙ ОТВЕТСТВЕННОСТИ ЗА НЕУВАЖЕНИЕ К СУДУ</a:t>
            </a: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F06251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 РАССМОТРЕНИИ УГОЛОВНЫХ ДЕЛ ПРОТИВ ПОЛОВОЙ НЕПРИКОСНОВЕННОСТИ НЕСОВЕРШЕННОЛЕТНИХ И МАЛОЛЕТНИХ ЗА 2019-2020 гг.</a:t>
            </a:r>
            <a:endParaRPr lang="ru-RU" sz="16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343" y="167593"/>
            <a:ext cx="2603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797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44924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13878"/>
          <a:stretch/>
        </p:blipFill>
        <p:spPr>
          <a:xfrm>
            <a:off x="4514850" y="1261"/>
            <a:ext cx="7658100" cy="685673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9"/>
          <a:stretch/>
        </p:blipFill>
        <p:spPr>
          <a:xfrm>
            <a:off x="3360" y="997353"/>
            <a:ext cx="447339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1169" y="2593379"/>
            <a:ext cx="58197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ПРОЕКТЫ</a:t>
            </a:r>
          </a:p>
          <a:p>
            <a:pPr algn="ctr"/>
            <a:r>
              <a:rPr lang="ru-RU" sz="44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ВЕРХОВНОГО СУДА</a:t>
            </a:r>
            <a:endParaRPr lang="ru-RU" sz="44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72100" y="4333875"/>
            <a:ext cx="5857875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9678" y="1459230"/>
            <a:ext cx="3220753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ru-RU" sz="250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35551" y="529586"/>
            <a:ext cx="49208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7 КАМНЕЙ ПРАВОСУДИЯ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22814" y="1515430"/>
            <a:ext cx="10299308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21" y="2205366"/>
            <a:ext cx="3943789" cy="394378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391320" y="996965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 2018 г.)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17470" y="1947277"/>
            <a:ext cx="2403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ПРИМИРЕНИЕ: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СУДА, В СУДЕ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3557" y="3400925"/>
            <a:ext cx="3153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КОММУНИКАЦИОННАЯ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СТРАТЕГИЯ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23257" y="5286419"/>
            <a:ext cx="3768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СПРАВЕДЛИВЫЙ ПРОЦЕСС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29917" y="6207189"/>
            <a:ext cx="388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КАЧЕСТВЕННЫЙ РЕЗУЛЬТАТ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77881" y="1947277"/>
            <a:ext cx="3122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БЕЗУПРЕЧНЫЙ СУДЬЯ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571370" y="3400925"/>
            <a:ext cx="265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ОБРАЗЦОВЫЙ СУД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71718" y="5286419"/>
            <a:ext cx="1681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SMART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9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98193" y="889302"/>
            <a:ext cx="73956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ПРОЕКТЫ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«7 КАМНЕЙ ПРАВОСУДИЯ»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022814" y="1515430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611472" y="1515430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5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299091" y="1708294"/>
            <a:ext cx="23827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БЕЗУПРЕЧНЫЙ СУДЬЯ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51349" y="2108834"/>
            <a:ext cx="22669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ПРОФЕССИОНАЛИЗМ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И ВЫСОКОЕ КАЧЕСТВО РАБОТЫ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ВЫСОКИЕ МОРАЛЬНО-ЭТИЧЕСКИЕ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КАЧЕСТВА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РЕАЛЬНЫЕ ГАРАНТИИ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НЕЗАВИСИМОСТИ СУДЬИ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52160" y="3058212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ru-RU" sz="5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51349" y="3251076"/>
            <a:ext cx="20341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ОБРАЗЦОВЫЙ СУД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351349" y="3597225"/>
            <a:ext cx="18662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kk-KZ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ЭФФЕКТИВНОЕ СУДЕБНОЕ </a:t>
            </a:r>
          </a:p>
          <a:p>
            <a:pPr>
              <a:buClr>
                <a:srgbClr val="1B4FA2"/>
              </a:buClr>
            </a:pPr>
            <a:r>
              <a:rPr lang="kk-KZ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АДМИНИСТРИРОВАНИЕ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АДЕКВАТНАЯ СИСТЕМА</a:t>
            </a:r>
          </a:p>
          <a:p>
            <a:pPr>
              <a:buClr>
                <a:srgbClr val="1B4FA2"/>
              </a:buClr>
            </a:pPr>
            <a:r>
              <a:rPr lang="kk-KZ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ФИНАНСИРОВАНИЯ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РЕАЛЬНЫЕ ГАРАНТИИ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НЕЗАВИСИМОСТИ СУДЬИ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52160" y="4678193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ru-RU" sz="5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351349" y="4871057"/>
            <a:ext cx="28678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СПРАВЕДЛИВЫЙ ПРОЦЕСС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351349" y="5217206"/>
            <a:ext cx="23070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НЕУКОСНИТЕЛЬНОЕ СОБЛЮДЕНИЕ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ПРИНЦИПОВ ПРАВОСУДИЯ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ЕДИНООБРАЗНАЯ СУДЕБНАЯ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ПРАКТИКА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ОПТИМИЗАЦИЯ ОРГАНИЗАЦИИ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РАБОТЫ СУДЬИ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ИСКЛЮЧЕНИЕ ЛИШНИХ СУДЕБНЫХ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ПРОЦЕДУР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320946" y="1515430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ru-RU" sz="5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146023" y="1708294"/>
            <a:ext cx="29531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КАЧЕСТВЕННЫЙ РЕЗУЛЬТАТ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146023" y="2108834"/>
            <a:ext cx="2743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ЯСНЫЕ И ПОНЯТНЫЕ СУДЕБНЫЕ РЕШЕНИЯ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КАЧЕСТВЕННЫЕ ОТВЕТЫ НА ОБРАЩЕНИЯ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БЫСТРОЕ ИСПОЛНЕНИЕ СУДЕБНЫХ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АКТОВ ПО ГРАЖДАНСКИМ ДЕЛАМ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261634" y="3058212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ru-RU" sz="5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112023" y="3251076"/>
            <a:ext cx="13281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SMART-COT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146023" y="3597225"/>
            <a:ext cx="2816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УПРОЩЕНИЕ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IT-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ПРОДУКТОВ И ПОВЫШЕНИЕ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ИХ АНАЛИТИЧЕСКОГО ПОТЕНЦИАЛА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МАКСИМАЛЬНЫЙ ОХВАТ АВТОМАТИЗАЦИИ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СУДЕБНЫХ УСЛУГ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ВЫСОКИЙ УРОВЕНЬ ДОСТУПНОСТИ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IT-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УСЛУГ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БЕСПЕРЕБОЙНОСТЬ РАБОТЫ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261634" y="4678193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ru-RU" sz="5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146023" y="4871057"/>
            <a:ext cx="35854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КОММУНИКАЦИОННАЯ СТРАТЕГИЯ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146023" y="5217206"/>
            <a:ext cx="2593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ПОВЫШЕНИЕ КОЛИЧЕСТВА И КАЧЕСТВА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ВНЕШНИХ КАНАЛОВ КОММУНИКАЦИИ</a:t>
            </a:r>
          </a:p>
          <a:p>
            <a:pPr>
              <a:buClr>
                <a:srgbClr val="1B4FA2"/>
              </a:buClr>
            </a:pP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ВНУТРЕННЯЯ КОММУНИКАЦИЯ С ЦЕЛЬЮ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УКРЕПЛЕНИЯ ЦЕННОСТЕЙ СУДЕБНОЙ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СИСТЕМЫ 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8091061" y="3058212"/>
            <a:ext cx="9284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ru-RU" sz="5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985357" y="3251076"/>
            <a:ext cx="196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ПРИМИРЕНИЕ: </a:t>
            </a:r>
          </a:p>
          <a:p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ДО СУДА, В СУДЕ»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991480" y="3793839"/>
            <a:ext cx="24817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СНИЖЕНИЕ КОНФЛИКТНОСТИ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В ОБЩЕСТВЕ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ШИРОКОЕ ВНЕДРЕНИЕ ВНЕСУДЕБНЫХ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СПОСОБОВ РАЗРЕШЕНИЯ СПОРОВ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РАЗВИТИЕ ПРИМИРИТЕЛЬНЫХ</a:t>
            </a:r>
          </a:p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ПРОЦЕДУР В СУДЕ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6799015" y="6311955"/>
            <a:ext cx="47916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1B4FA2"/>
              </a:buClr>
            </a:pPr>
            <a:r>
              <a:rPr lang="ru-RU" sz="8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∗ДЕТАЛЬНАЯ ИНФОРМАЦИЯ В МАТЕРИАЛАХ СМИ – ССЫЛКИ НА СЛЕДУЮЩЕЙ СТРАНИЦЕ </a:t>
            </a:r>
            <a:endParaRPr lang="ru-RU" sz="8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1602" y="889302"/>
            <a:ext cx="96487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Публикации о Программе «7 камней правосудия»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022814" y="1515430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1176188" y="4469139"/>
            <a:ext cx="7883890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http://sud.gov.kz/rus/massmedia/pravosudie-v-detalyah-iberzhanova-kazahstanskaya-pravda-13112019-g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http://sud.gov.kz/rus/massmedia/sudebnaya-sistema-rk-sem-kamney-pravosudiya-szagipova-liter-23082019-g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http://sud.gov.kz/rus/massmedia/predsedatel-verhovnogo-suda-zhakip-asanov-menyaya-sud-my-menyaem-obshchestvo-grahmetova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http://sud.gov.kz/rus/massmedia/reformy-v-deystvii-grahmetova-kazahstanskaya-pravda-12062019-g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http://sud.gov.kz/rus/massmedia/zhakip-asanov-sudeyskie-oshibki-ne-dolzhny-ostavatsya-beznakazannymi-gmuhanbetzhanova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9"/>
              </a:rPr>
              <a:t>http://sud.gov.kz/rus/massmedia/idealnyy-sud-elevkovich-kazahstanskaya-pravda-03082018-g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object 288"/>
          <p:cNvGrpSpPr/>
          <p:nvPr/>
        </p:nvGrpSpPr>
        <p:grpSpPr>
          <a:xfrm>
            <a:off x="5055281" y="1838997"/>
            <a:ext cx="2398938" cy="2100947"/>
            <a:chOff x="3018053" y="1365339"/>
            <a:chExt cx="876300" cy="767448"/>
          </a:xfrm>
        </p:grpSpPr>
        <p:sp>
          <p:nvSpPr>
            <p:cNvPr id="31" name="object 289"/>
            <p:cNvSpPr/>
            <p:nvPr/>
          </p:nvSpPr>
          <p:spPr>
            <a:xfrm>
              <a:off x="3018053" y="1365339"/>
              <a:ext cx="876300" cy="662305"/>
            </a:xfrm>
            <a:custGeom>
              <a:avLst/>
              <a:gdLst/>
              <a:ahLst/>
              <a:cxnLst/>
              <a:rect l="l" t="t" r="r" b="b"/>
              <a:pathLst>
                <a:path w="876300" h="662305">
                  <a:moveTo>
                    <a:pt x="841197" y="662051"/>
                  </a:moveTo>
                  <a:lnTo>
                    <a:pt x="34683" y="662051"/>
                  </a:lnTo>
                  <a:lnTo>
                    <a:pt x="21179" y="659323"/>
                  </a:lnTo>
                  <a:lnTo>
                    <a:pt x="10155" y="651887"/>
                  </a:lnTo>
                  <a:lnTo>
                    <a:pt x="2724" y="640866"/>
                  </a:lnTo>
                  <a:lnTo>
                    <a:pt x="0" y="627380"/>
                  </a:lnTo>
                  <a:lnTo>
                    <a:pt x="0" y="34683"/>
                  </a:lnTo>
                  <a:lnTo>
                    <a:pt x="2724" y="21184"/>
                  </a:lnTo>
                  <a:lnTo>
                    <a:pt x="10155" y="10159"/>
                  </a:lnTo>
                  <a:lnTo>
                    <a:pt x="21179" y="2726"/>
                  </a:lnTo>
                  <a:lnTo>
                    <a:pt x="34683" y="0"/>
                  </a:lnTo>
                  <a:lnTo>
                    <a:pt x="841197" y="0"/>
                  </a:lnTo>
                  <a:lnTo>
                    <a:pt x="854694" y="2726"/>
                  </a:lnTo>
                  <a:lnTo>
                    <a:pt x="865714" y="10159"/>
                  </a:lnTo>
                  <a:lnTo>
                    <a:pt x="873144" y="21184"/>
                  </a:lnTo>
                  <a:lnTo>
                    <a:pt x="875868" y="34683"/>
                  </a:lnTo>
                  <a:lnTo>
                    <a:pt x="875868" y="627380"/>
                  </a:lnTo>
                  <a:lnTo>
                    <a:pt x="873144" y="640866"/>
                  </a:lnTo>
                  <a:lnTo>
                    <a:pt x="865714" y="651887"/>
                  </a:lnTo>
                  <a:lnTo>
                    <a:pt x="854694" y="659323"/>
                  </a:lnTo>
                  <a:lnTo>
                    <a:pt x="841197" y="662051"/>
                  </a:lnTo>
                  <a:close/>
                </a:path>
              </a:pathLst>
            </a:custGeom>
            <a:ln w="19050">
              <a:solidFill>
                <a:srgbClr val="2457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bject 290"/>
            <p:cNvSpPr/>
            <p:nvPr/>
          </p:nvSpPr>
          <p:spPr>
            <a:xfrm>
              <a:off x="3352241" y="2027377"/>
              <a:ext cx="207645" cy="105410"/>
            </a:xfrm>
            <a:custGeom>
              <a:avLst/>
              <a:gdLst/>
              <a:ahLst/>
              <a:cxnLst/>
              <a:rect l="l" t="t" r="r" b="b"/>
              <a:pathLst>
                <a:path w="207645" h="105410">
                  <a:moveTo>
                    <a:pt x="207479" y="105308"/>
                  </a:moveTo>
                  <a:lnTo>
                    <a:pt x="0" y="105308"/>
                  </a:lnTo>
                  <a:lnTo>
                    <a:pt x="25399" y="0"/>
                  </a:lnTo>
                  <a:lnTo>
                    <a:pt x="182079" y="0"/>
                  </a:lnTo>
                  <a:lnTo>
                    <a:pt x="207479" y="105308"/>
                  </a:lnTo>
                  <a:close/>
                </a:path>
              </a:pathLst>
            </a:custGeom>
            <a:ln w="19050">
              <a:solidFill>
                <a:srgbClr val="2457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bject 291"/>
            <p:cNvSpPr/>
            <p:nvPr/>
          </p:nvSpPr>
          <p:spPr>
            <a:xfrm>
              <a:off x="3217824" y="2132685"/>
              <a:ext cx="476884" cy="0"/>
            </a:xfrm>
            <a:custGeom>
              <a:avLst/>
              <a:gdLst/>
              <a:ahLst/>
              <a:cxnLst/>
              <a:rect l="l" t="t" r="r" b="b"/>
              <a:pathLst>
                <a:path w="476885">
                  <a:moveTo>
                    <a:pt x="0" y="0"/>
                  </a:moveTo>
                  <a:lnTo>
                    <a:pt x="476313" y="0"/>
                  </a:lnTo>
                </a:path>
              </a:pathLst>
            </a:custGeom>
            <a:ln w="19050">
              <a:solidFill>
                <a:srgbClr val="2457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bject 292"/>
            <p:cNvSpPr/>
            <p:nvPr/>
          </p:nvSpPr>
          <p:spPr>
            <a:xfrm>
              <a:off x="3018053" y="1890941"/>
              <a:ext cx="876300" cy="0"/>
            </a:xfrm>
            <a:custGeom>
              <a:avLst/>
              <a:gdLst/>
              <a:ahLst/>
              <a:cxnLst/>
              <a:rect l="l" t="t" r="r" b="b"/>
              <a:pathLst>
                <a:path w="876300">
                  <a:moveTo>
                    <a:pt x="0" y="0"/>
                  </a:moveTo>
                  <a:lnTo>
                    <a:pt x="875868" y="0"/>
                  </a:lnTo>
                </a:path>
              </a:pathLst>
            </a:custGeom>
            <a:ln w="19050">
              <a:solidFill>
                <a:srgbClr val="2457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bject 293"/>
            <p:cNvSpPr/>
            <p:nvPr/>
          </p:nvSpPr>
          <p:spPr>
            <a:xfrm>
              <a:off x="3419347" y="1920862"/>
              <a:ext cx="73278" cy="732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 w="19050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bject 294"/>
            <p:cNvSpPr/>
            <p:nvPr/>
          </p:nvSpPr>
          <p:spPr>
            <a:xfrm>
              <a:off x="3148622" y="1528876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5">
                  <a:moveTo>
                    <a:pt x="0" y="0"/>
                  </a:moveTo>
                  <a:lnTo>
                    <a:pt x="285965" y="0"/>
                  </a:lnTo>
                </a:path>
              </a:pathLst>
            </a:custGeom>
            <a:ln w="19050">
              <a:solidFill>
                <a:srgbClr val="F0625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bject 295"/>
            <p:cNvSpPr/>
            <p:nvPr/>
          </p:nvSpPr>
          <p:spPr>
            <a:xfrm>
              <a:off x="3148622" y="1634363"/>
              <a:ext cx="200660" cy="0"/>
            </a:xfrm>
            <a:custGeom>
              <a:avLst/>
              <a:gdLst/>
              <a:ahLst/>
              <a:cxnLst/>
              <a:rect l="l" t="t" r="r" b="b"/>
              <a:pathLst>
                <a:path w="200660">
                  <a:moveTo>
                    <a:pt x="0" y="0"/>
                  </a:moveTo>
                  <a:lnTo>
                    <a:pt x="200342" y="0"/>
                  </a:lnTo>
                </a:path>
              </a:pathLst>
            </a:custGeom>
            <a:ln w="19050">
              <a:solidFill>
                <a:srgbClr val="F0625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bject 296"/>
            <p:cNvSpPr/>
            <p:nvPr/>
          </p:nvSpPr>
          <p:spPr>
            <a:xfrm>
              <a:off x="3148622" y="173986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5">
                  <a:moveTo>
                    <a:pt x="0" y="0"/>
                  </a:moveTo>
                  <a:lnTo>
                    <a:pt x="285965" y="0"/>
                  </a:lnTo>
                </a:path>
              </a:pathLst>
            </a:custGeom>
            <a:ln w="19050">
              <a:solidFill>
                <a:srgbClr val="F0625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bject 297"/>
            <p:cNvSpPr/>
            <p:nvPr/>
          </p:nvSpPr>
          <p:spPr>
            <a:xfrm>
              <a:off x="3562959" y="1552359"/>
              <a:ext cx="206159" cy="206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 w="19050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7738" y="997781"/>
            <a:ext cx="60365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КАНДИДАТЫ В СУДЬИ СДАЮТ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49443" y="1909272"/>
            <a:ext cx="28852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46458" y="1909272"/>
            <a:ext cx="2588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2495119"/>
            <a:ext cx="52210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НА ЗАКОНЫ В ВСС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УСТНЫЙ ЭКЗАМЕН (БИЛЕТЫ)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ПСИХОЛОГА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ПОЛИГРАФ (ДЕТЕКТОР ЛЖИ)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5040" y="2514169"/>
            <a:ext cx="51388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НА ЗАКОНЫ В АДГС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КЕЙСОВЫЕ ЗАДАЧИ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ПСИХОЛОГА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ПОЛИГРАФ (ДЕТЕКТОР ЛЖИ)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ПИСЬМЕННОЕ ЭССЕ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ИНТЕРВЬЮ С 7-8 СУДЬЯМИ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57986" y="167593"/>
            <a:ext cx="25959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БЕЗУПРЕЧНЫЙ СУДЬЯ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9766" y="5324105"/>
            <a:ext cx="7438490" cy="503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40950" y="5359903"/>
            <a:ext cx="4110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УСПЕШНО ПРОШЛИ ЭКЗАМЕН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99299" y="5863336"/>
            <a:ext cx="14734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25%</a:t>
            </a:r>
            <a:endParaRPr lang="ru-RU" sz="5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45252" y="5827538"/>
            <a:ext cx="11112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51795" y="938828"/>
            <a:ext cx="1028841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УЧАСТВОВАЛИ НА ДОЛЖНОСТЬ СУДЬИ В ОДНОМ КОНКУРСЕ </a:t>
            </a:r>
            <a:endParaRPr lang="ru-RU" sz="2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57986" y="167593"/>
            <a:ext cx="25959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БЕЗУПРЕЧНЫЙ СУДЬЯ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275"/>
          <p:cNvSpPr/>
          <p:nvPr/>
        </p:nvSpPr>
        <p:spPr>
          <a:xfrm>
            <a:off x="1109688" y="2644320"/>
            <a:ext cx="10267870" cy="608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275"/>
          <p:cNvSpPr/>
          <p:nvPr/>
        </p:nvSpPr>
        <p:spPr>
          <a:xfrm>
            <a:off x="1109688" y="1774956"/>
            <a:ext cx="10267870" cy="653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38944" y="1782222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29761" y="1782222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ru-RU" sz="36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38944" y="262527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29761" y="262527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ru-RU" sz="36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1795" y="1299530"/>
            <a:ext cx="10288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(в среднем)</a:t>
            </a:r>
          </a:p>
        </p:txBody>
      </p:sp>
      <p:sp>
        <p:nvSpPr>
          <p:cNvPr id="28" name="object 275"/>
          <p:cNvSpPr/>
          <p:nvPr/>
        </p:nvSpPr>
        <p:spPr>
          <a:xfrm>
            <a:off x="1109688" y="3463470"/>
            <a:ext cx="10267870" cy="608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38944" y="3441043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29761" y="3441043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ru-RU" sz="36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275"/>
          <p:cNvSpPr/>
          <p:nvPr/>
        </p:nvSpPr>
        <p:spPr>
          <a:xfrm>
            <a:off x="1095525" y="4301881"/>
            <a:ext cx="10267870" cy="608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38944" y="4264156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01521" y="4264156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130</a:t>
            </a:r>
            <a:endParaRPr lang="ru-RU" sz="36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275"/>
          <p:cNvSpPr/>
          <p:nvPr/>
        </p:nvSpPr>
        <p:spPr>
          <a:xfrm>
            <a:off x="1114575" y="5121031"/>
            <a:ext cx="10267870" cy="608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38943" y="5093317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01520" y="509331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170</a:t>
            </a:r>
            <a:endParaRPr lang="ru-RU" sz="36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5"/>
          <p:cNvSpPr/>
          <p:nvPr/>
        </p:nvSpPr>
        <p:spPr>
          <a:xfrm>
            <a:off x="1114575" y="5959231"/>
            <a:ext cx="10267870" cy="608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47623" y="5931517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м. 2021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329759" y="5931517"/>
            <a:ext cx="697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ru-RU" sz="36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sp>
        <p:nvSpPr>
          <p:cNvPr id="16" name="object 268"/>
          <p:cNvSpPr/>
          <p:nvPr/>
        </p:nvSpPr>
        <p:spPr>
          <a:xfrm>
            <a:off x="904718" y="2128183"/>
            <a:ext cx="2306135" cy="2844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269"/>
          <p:cNvSpPr/>
          <p:nvPr/>
        </p:nvSpPr>
        <p:spPr>
          <a:xfrm>
            <a:off x="3850252" y="2128183"/>
            <a:ext cx="2651044" cy="4501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270"/>
          <p:cNvSpPr/>
          <p:nvPr/>
        </p:nvSpPr>
        <p:spPr>
          <a:xfrm>
            <a:off x="7185078" y="2097554"/>
            <a:ext cx="4292547" cy="4501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11646" y="1082248"/>
            <a:ext cx="2840265" cy="5539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kk-KZ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ВИДЫ СУДОВ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6940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kk-KZ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ОБЩАЯ ИНФОРМАЦИЯ 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904718" y="1838325"/>
            <a:ext cx="10547512" cy="0"/>
          </a:xfrm>
          <a:prstGeom prst="line">
            <a:avLst/>
          </a:prstGeom>
          <a:ln w="38100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8616041" y="2294882"/>
            <a:ext cx="1768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РАЙОННЫЕ </a:t>
            </a: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887685" y="3169467"/>
            <a:ext cx="136287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392</a:t>
            </a:r>
            <a:endParaRPr lang="ru-RU" sz="5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29287" y="2294882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ОБЛАСТНЫЕ </a:t>
            </a: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34816" y="3169467"/>
            <a:ext cx="97013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5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81359" y="2294882"/>
            <a:ext cx="1945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ВЕРХОВНЫЙ </a:t>
            </a: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12435" y="3169467"/>
            <a:ext cx="57740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5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724" y="4343512"/>
            <a:ext cx="147989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ОБЛСУДЫ И СУДЫ</a:t>
            </a:r>
          </a:p>
          <a:p>
            <a:r>
              <a:rPr lang="kk-KZ" sz="1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Г.Г. НУР-СУЛТАН</a:t>
            </a:r>
          </a:p>
          <a:p>
            <a:r>
              <a:rPr lang="kk-KZ" sz="1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АЛМАТЫ, ШЫМКЕНТ</a:t>
            </a:r>
          </a:p>
          <a:p>
            <a:endParaRPr lang="kk-KZ" sz="100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1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ВОЕННЫЙ СУД</a:t>
            </a:r>
            <a:endParaRPr lang="ru-RU" sz="1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70187" y="4057763"/>
            <a:ext cx="3286477" cy="2377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1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РАЙОННЫЕ СУДЫ</a:t>
            </a:r>
          </a:p>
          <a:p>
            <a:pPr>
              <a:lnSpc>
                <a:spcPct val="150000"/>
              </a:lnSpc>
            </a:pPr>
            <a:r>
              <a:rPr lang="kk-KZ" sz="1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ГОРОДСКИЕ СУДЫ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СУДЫ ПО АДМ. ПРАВОНАРУШЕНИЯМ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СУДЫ ПО АДМИНИСТРАТИВНЫМ ДЕЛАМ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СУДЫ ПО ДЕЛАМ НЕСОВЕРШЕННОЛЕТНИХ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СУДЫ ПО УГОЛОВНЫМ ДЕЛАМ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СУДЫ ПО ЭКОНОМИЧЕСКИМ ДЕЛАМ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СЛЕДСТВЕННЫЕ СУДЫ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ВОЕННЫЕ СУДЫ ГАРНИЗОНОВ</a:t>
            </a:r>
            <a:endParaRPr lang="ru-RU" sz="11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75676" y="4012526"/>
            <a:ext cx="550215" cy="2446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220</a:t>
            </a:r>
          </a:p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47</a:t>
            </a:r>
          </a:p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21</a:t>
            </a:r>
          </a:p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</a:t>
            </a:r>
          </a:p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18</a:t>
            </a:r>
          </a:p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17</a:t>
            </a:r>
          </a:p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17</a:t>
            </a:r>
          </a:p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7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6800" y="4279647"/>
            <a:ext cx="42838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17</a:t>
            </a:r>
          </a:p>
          <a:p>
            <a:pPr algn="r"/>
            <a:endParaRPr lang="kk-KZ" sz="17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08693" y="4851613"/>
            <a:ext cx="3064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17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k-KZ" sz="17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85634" y="940631"/>
            <a:ext cx="7820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ТРЕБОВАНИЯ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К КАНДИДАТАМ В СУДЬИ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26714" y="2161528"/>
            <a:ext cx="43306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МАРТА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23728" y="2161528"/>
            <a:ext cx="40341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МАРТА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3058700"/>
            <a:ext cx="52210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ЛЕТ ЮРИСТОМ ДЛЯ СЕКРЕТАРЕЙ</a:t>
            </a:r>
          </a:p>
          <a:p>
            <a:pPr>
              <a:buClr>
                <a:srgbClr val="1B4FA2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СУДЕБНЫХ ЗАСЕДАНИЙ, ДРУГИМ – 10 ЛЕТ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СУДЕЙ ОБЛСУДА ОБЯЗАТЕЛЬНО 5 ЛЕТ</a:t>
            </a:r>
          </a:p>
          <a:p>
            <a:pPr>
              <a:buClr>
                <a:srgbClr val="1B4FA2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СТАЖА  СУДЬЕЙ В  РАЙСУДЕ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СУДЕЙ ВС - 10 ЛЕТ СУДЕЙСКОГО</a:t>
            </a:r>
          </a:p>
          <a:p>
            <a:pPr>
              <a:buClr>
                <a:srgbClr val="1B4FA2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СТАЖА, ИЗ НИХ 5 ЛЕТ СУДЬЁЙ В ОБЛСУДЕ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5040" y="3046262"/>
            <a:ext cx="513887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ЛЕТ ЮРИСТОМ ДЛЯ ВСЕХ 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СУДЕЙ ОБЛСУДА - 15 ЛЕТ СТАЖА ЮРИСТА </a:t>
            </a:r>
          </a:p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ИЛИ 5 ЛЕТ СУДЬЁЙ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СУДЕЙ ВС - 20 ЛЕТ СТАЖА ЮРИСТА, </a:t>
            </a:r>
          </a:p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ИЗ НИХ 10 ЛЕТ СУДЬЁЙ, в </a:t>
            </a:r>
            <a:r>
              <a:rPr lang="ru-RU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5 ЛЕТ В ОБЛСУДЕ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ИСКЛЮЧЕНИЕ: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ПО ПРЕДСТАВЛЕНИЮ ГЛАВЫ</a:t>
            </a:r>
          </a:p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ГОСУДАРСТВА  БЕЗ СУДЕЙСКОГО СТАЖА 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57986" y="167593"/>
            <a:ext cx="25959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БЕЗУПРЕЧНЫЙ СУДЬЯ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12985" y="1009988"/>
            <a:ext cx="51660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АКАДЕМИЯ ПРАВОСУДИЯ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1749443" y="2099772"/>
            <a:ext cx="28852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46458" y="2099772"/>
            <a:ext cx="2588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3058700"/>
            <a:ext cx="5221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СТАНДАРТЫ МОН ПРИ ФОРМИРОВАНИИ</a:t>
            </a:r>
          </a:p>
          <a:p>
            <a:pPr>
              <a:buClr>
                <a:srgbClr val="1B4FA2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УЧЕБНЫХ ПРОГРАММ В АКАДЕМИИ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ИЗУЧЕНИЕ ОБЯЗАТЕЛЬНЫХ</a:t>
            </a:r>
          </a:p>
          <a:p>
            <a:pPr>
              <a:buClr>
                <a:srgbClr val="1B4FA2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НЕВОСТРЕБОВАННЫХ ДИСЦИПЛИН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НЕСЛОЖНЫЙ ВСТУПИТЕЛЬНЫЙ ЭКЗАМЕН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ПРАКТИКА В 2 РАЗА МЕНЬШЕ ТЕОРИИ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 2 ГОДА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5040" y="3046262"/>
            <a:ext cx="513887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САМОСТОЯТЕЛЬНЫЙ СТАТУС АКАДЕМИИ</a:t>
            </a:r>
          </a:p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БЕЗ ПОДЧИНЕНИЯ МОН 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ФОКУС НА ПОЛУЧЕНИЕ СПЕЦИАЛЬНЫХ ЗНАНИЙ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СЛОЖНЫЙ ЭКЗАМЕН: ЭССЕ, КЕЙСЫ, ИНТЕРВЬЮ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ПРАКТИКА В 3 РАЗА БОЛЬШЕ ТЕОРИИ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 1 ГОД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57986" y="167593"/>
            <a:ext cx="25959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БЕЗУПРЕЧНЫЙ СУДЬЯ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2068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35027" y="1053334"/>
            <a:ext cx="99219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РЕФОРМА ОБУЧЕНИЯ В АКАДЕМИИ ПРАВОСУДИЯ</a:t>
            </a: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7957" y="2322804"/>
            <a:ext cx="24881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2020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86126" y="2322804"/>
            <a:ext cx="43093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1 СЕНТЯБРЯ 2020 ГОДА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9966" y="3431979"/>
            <a:ext cx="5322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БОЛЬШЕ ТЕОРИИ И НЕАКТУАЛЬНЫЕ ТЕМЫ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МАГИСТРАНТ ПРОХОДИТ ПРАКТИКУ ОДИН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 ГОТОВИТ ПРОЕКТЫ СУДЕБНЫХ АКТОВ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 КОНКУРЕНЦИИ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54351" y="3431979"/>
            <a:ext cx="5737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ЗАНЯТИЯ И МАГИСТЕРСКИЕ ПРОЕКТЫ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ОСНОВЕ СУДЕБНОЙ ПРАКТИКИ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МАГИСТРАНТЫ ПРОХОДЯТ ПРАКТИКУ В ГРУППЕ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КОЛЛЕКТИВНО ОБСУЖДАЮТ РЕШЕНИЕ ПО ДЕЛУ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ПО ОТДЕЛЬНОСТИ ГОТОВЯТ СУДЕБНЫЙ АКТ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КОНКУРЕНЦИЯ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МОТИВАЦИЯ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57986" y="167593"/>
            <a:ext cx="25959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БЕЗУПРЕЧНЫЙ СУДЬЯ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70818" y="761507"/>
            <a:ext cx="62503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ПОВЫШЕНИЕ КВАЛИФИКАЦИИ</a:t>
            </a:r>
          </a:p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АКАДЕМИИ ПРАВОСУДИЯ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8267" y="2242647"/>
            <a:ext cx="492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1 ЯНВАРЯ 2020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25281" y="2242647"/>
            <a:ext cx="46310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1 ЯНВАРЯ 2020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3258725"/>
            <a:ext cx="5221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ОБУЧАЮЩИХСЯ ОПРЕДЕЛЯЛИ МЕСТНЫЕ СУДЫ</a:t>
            </a:r>
          </a:p>
          <a:p>
            <a:pPr>
              <a:buClr>
                <a:srgbClr val="1B4FA2"/>
              </a:buClr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НАПРАВЛЕНИЕ НА КУРСЫ БЕЗ УЧЁТА РЕАЛЬНОЙ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НЕОБХОДИМОСТИ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5040" y="3246287"/>
            <a:ext cx="51388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ОПРЕДЕЛЯЕТ ВС ИЗ СУДЕЙ: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57986" y="167593"/>
            <a:ext cx="25959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БЕЗУПРЕЧНЫЙ СУДЬЯ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2719" y="3569452"/>
            <a:ext cx="729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47D70"/>
              </a:buClr>
            </a:pP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7657" y="3598446"/>
            <a:ext cx="51388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ОСВОИВШИХ НОВЫЙ ФОРМАТ</a:t>
            </a:r>
          </a:p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СУДЕБНЫХ АКТОВ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72719" y="4292998"/>
            <a:ext cx="729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47D70"/>
              </a:buClr>
            </a:pP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27657" y="4321992"/>
            <a:ext cx="51388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ПРИНИМАЮЩИХ АКТЫ, ИДУЩИЕ</a:t>
            </a:r>
          </a:p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ВРАЗРЕЗ СУДЕБНОЙ ПРАКТИКЕ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72719" y="5038499"/>
            <a:ext cx="729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47D70"/>
              </a:buClr>
            </a:pP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27657" y="5153915"/>
            <a:ext cx="51388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НАИХУДШИМИ ПОКАЗАТЕЛЯМИ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46219" y="998161"/>
            <a:ext cx="72995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ГАРАНТИИ НЕЗАВИСИМОСТИ СУДЕЙ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26713" y="2002227"/>
            <a:ext cx="43306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МАРТА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23727" y="2002227"/>
            <a:ext cx="40341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МАРТА 2019 ГОДА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2837137"/>
            <a:ext cx="522106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НАЗНАЧЕНИЯ СУДЬЕЙ И ИХ ОТВЕТСТВЕННОСТЬ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ЗАВИСЕЛИ ОТ ПРЕЗИДИУМОВ∗ ОБЛСУДОВ </a:t>
            </a:r>
          </a:p>
          <a:p>
            <a:pPr>
              <a:buClr>
                <a:srgbClr val="1B4FA2"/>
              </a:buClr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B4FA2"/>
              </a:buClr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НЕОГРАНИЧЕННЫЙ СРОК ДЛЯ ПРЕДСЕДАТЕЛЕЙ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СУДОВ И КОЛЛЕГИЙ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СЛАБЫЙ СОЦИАЛЬНЫЙ ПАКЕТ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РАЙОННЫЕ СУДЬИ НЕ УЧАСТВОВАЛИ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В СУДЕЙСКОМ САМОУПРАВЛЕНИИ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57986" y="167593"/>
            <a:ext cx="25959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БЕЗУПРЕЧНЫЙ СУДЬЯ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51008" y="2837137"/>
            <a:ext cx="573806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НАЗНАЧЕНИЯ СУДЬЕЙ И ИХ ОТВЕТСТВЕННОСТЬ </a:t>
            </a:r>
          </a:p>
          <a:p>
            <a:pPr marL="266700" indent="-266700"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ЗАВИСЯТ ОТ ПЛЕНАРНЫХ ЗАСЕДАНИЙ, СОСТОЯЩИХ ИЗ  СУДЕЙ-ДЕЛЕГАТОВ ВСЕХ СУДОВ РЕГИОНОВ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ПРЕДСЕДАТЕЛЕМ РАВНОЗНАЧНЫХ СУДОВ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И КОЛЛЕГИЙ НЕЛЬЗЯ БЫТЬ БОЛЕЕ 2-Х РАЗ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УЛУЧШЕНИЕ СОЦИАЛЬНОГО ПАКЕТА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ВС ПЕРЕДАЛИ ВСС:</a:t>
            </a:r>
          </a:p>
          <a:p>
            <a:pPr indent="801688"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СУДЕБНОЕ ЖЮРИ</a:t>
            </a:r>
          </a:p>
          <a:p>
            <a:pPr indent="801688"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КОМИССИЮ ПО КАДРОВОМУ РЕЗЕРВУ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ВВЕДЕНЫ РАСШИРЕННЫЕ ПЛЕНАРНЫЕ ЗАСЕДАНИЯ С УЧАСТИЕМ СУДЕЙ ВСЕХ УРОВНЕЙ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110" y="5936286"/>
            <a:ext cx="52210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4FA2"/>
              </a:buClr>
            </a:pPr>
            <a:r>
              <a:rPr lang="ru-RU" sz="1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∗СОСТАВ ПРЕЗИДИУМА ОПРЕДЕЛЯЛ ПРЕДСЕДАТЕЛЬ ОБЛСУДА</a:t>
            </a:r>
            <a:endParaRPr lang="ru-RU" sz="1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12192000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451" y="204215"/>
            <a:ext cx="360044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2487" y="204215"/>
            <a:ext cx="2919984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9371" y="774826"/>
            <a:ext cx="2136013" cy="638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99403" y="774826"/>
            <a:ext cx="347472" cy="63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3140" y="774826"/>
            <a:ext cx="2399791" cy="638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40223" y="1396619"/>
            <a:ext cx="2653029" cy="288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50452" y="204215"/>
            <a:ext cx="2114169" cy="239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862327"/>
            <a:ext cx="12192000" cy="49956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16685" y="2326513"/>
            <a:ext cx="3773170" cy="4785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70696" y="2326513"/>
            <a:ext cx="1799335" cy="4785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6048" y="3845940"/>
            <a:ext cx="2010028" cy="192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86048" y="4028821"/>
            <a:ext cx="2048255" cy="1920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17156" y="3568953"/>
            <a:ext cx="2542031" cy="1920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72377" y="3751834"/>
            <a:ext cx="2688590" cy="192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95920" y="3934714"/>
            <a:ext cx="1761871" cy="1920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21956" y="4117594"/>
            <a:ext cx="2240406" cy="1920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35772" y="4300473"/>
            <a:ext cx="1431544" cy="1920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172967"/>
            <a:ext cx="2705099" cy="16459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92995" y="3172967"/>
            <a:ext cx="2699004" cy="1645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12192000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451" y="204215"/>
            <a:ext cx="360044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2487" y="204215"/>
            <a:ext cx="2919984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32273" y="964641"/>
            <a:ext cx="2675508" cy="798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62267" y="964641"/>
            <a:ext cx="435864" cy="798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80198" y="964641"/>
            <a:ext cx="3127882" cy="798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61168" y="964641"/>
            <a:ext cx="435864" cy="798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13468" y="204215"/>
            <a:ext cx="2113915" cy="239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13468" y="2413597"/>
            <a:ext cx="1296187" cy="798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68746" y="3258877"/>
            <a:ext cx="1445895" cy="79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13468" y="4096616"/>
            <a:ext cx="1316355" cy="798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82284" y="2707676"/>
            <a:ext cx="1548384" cy="5105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3366" y="3211358"/>
            <a:ext cx="10299700" cy="0"/>
          </a:xfrm>
          <a:custGeom>
            <a:avLst/>
            <a:gdLst/>
            <a:ahLst/>
            <a:cxnLst/>
            <a:rect l="l" t="t" r="r" b="b"/>
            <a:pathLst>
              <a:path w="10299700">
                <a:moveTo>
                  <a:pt x="0" y="0"/>
                </a:moveTo>
                <a:lnTo>
                  <a:pt x="10299318" y="0"/>
                </a:lnTo>
              </a:path>
            </a:pathLst>
          </a:custGeom>
          <a:ln w="28956">
            <a:solidFill>
              <a:srgbClr val="1B4FA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23366" y="4087280"/>
            <a:ext cx="10299700" cy="0"/>
          </a:xfrm>
          <a:custGeom>
            <a:avLst/>
            <a:gdLst/>
            <a:ahLst/>
            <a:cxnLst/>
            <a:rect l="l" t="t" r="r" b="b"/>
            <a:pathLst>
              <a:path w="10299700">
                <a:moveTo>
                  <a:pt x="0" y="0"/>
                </a:moveTo>
                <a:lnTo>
                  <a:pt x="10299318" y="0"/>
                </a:lnTo>
              </a:path>
            </a:pathLst>
          </a:custGeom>
          <a:ln w="28956">
            <a:solidFill>
              <a:srgbClr val="1B4FA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23366" y="4942283"/>
            <a:ext cx="10299700" cy="0"/>
          </a:xfrm>
          <a:custGeom>
            <a:avLst/>
            <a:gdLst/>
            <a:ahLst/>
            <a:cxnLst/>
            <a:rect l="l" t="t" r="r" b="b"/>
            <a:pathLst>
              <a:path w="10299700">
                <a:moveTo>
                  <a:pt x="0" y="0"/>
                </a:moveTo>
                <a:lnTo>
                  <a:pt x="10299318" y="0"/>
                </a:lnTo>
              </a:path>
            </a:pathLst>
          </a:custGeom>
          <a:ln w="28956">
            <a:solidFill>
              <a:srgbClr val="1B4FA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82284" y="3588169"/>
            <a:ext cx="1548384" cy="5105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82284" y="4430982"/>
            <a:ext cx="1548384" cy="5105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40423" y="2718979"/>
            <a:ext cx="1051559" cy="4785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49821" y="3610725"/>
            <a:ext cx="1040129" cy="4788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46265" y="4497123"/>
            <a:ext cx="1162431" cy="4788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23"/>
          <p:cNvSpPr/>
          <p:nvPr/>
        </p:nvSpPr>
        <p:spPr>
          <a:xfrm>
            <a:off x="1049638" y="5772621"/>
            <a:ext cx="10299700" cy="0"/>
          </a:xfrm>
          <a:custGeom>
            <a:avLst/>
            <a:gdLst/>
            <a:ahLst/>
            <a:cxnLst/>
            <a:rect l="l" t="t" r="r" b="b"/>
            <a:pathLst>
              <a:path w="10299700">
                <a:moveTo>
                  <a:pt x="0" y="0"/>
                </a:moveTo>
                <a:lnTo>
                  <a:pt x="10299318" y="0"/>
                </a:lnTo>
              </a:path>
            </a:pathLst>
          </a:custGeom>
          <a:ln w="28956">
            <a:solidFill>
              <a:srgbClr val="1B4FA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25"/>
          <p:cNvSpPr/>
          <p:nvPr/>
        </p:nvSpPr>
        <p:spPr>
          <a:xfrm>
            <a:off x="6108556" y="5261320"/>
            <a:ext cx="1548384" cy="5105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7900" y="52801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м.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2021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2657855"/>
            <a:ext cx="1975104" cy="36850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68745" y="4991954"/>
            <a:ext cx="2482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суда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51516" y="964641"/>
            <a:ext cx="138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262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50525" y="4310721"/>
            <a:ext cx="149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судов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89617" y="3463153"/>
            <a:ext cx="149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судов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69575" y="2606222"/>
            <a:ext cx="149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суда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2068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44451" y="940631"/>
            <a:ext cx="85030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РОЛЬ СУДЬИ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ГРАЖДАНСКОМ ПРОЦЕССЕ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3070" y="2075935"/>
            <a:ext cx="47179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ИЮНЯ 2020 ГОДА СУДЬЯ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85525" y="2075935"/>
            <a:ext cx="331052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ИЮНЯ 2020 ГОДА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СУДЬЯ ВПРАВЕ* </a:t>
            </a:r>
          </a:p>
          <a:p>
            <a:pPr algn="ctr"/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3237403"/>
            <a:ext cx="52210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ВПРАВЕ ПРОЯВЛЯТЬ ИНИЦИАТИВУ</a:t>
            </a:r>
          </a:p>
          <a:p>
            <a:pPr>
              <a:buClr>
                <a:srgbClr val="1B4FA2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В ПОИСКЕ ИСТИНЫ ПО СПОРУ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СВЯЗАН ПРЕДЕЛАМИ ИСКОВЫХ ТРЕБОВАНИЙ</a:t>
            </a:r>
          </a:p>
          <a:p>
            <a:pPr>
              <a:buClr>
                <a:srgbClr val="1B4FA2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И ПОЗИЦИЕЙ СТОРОН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ПОЛНОСТЬЮ ОСВОБОЖДЕН</a:t>
            </a:r>
          </a:p>
          <a:p>
            <a:pPr>
              <a:buClr>
                <a:srgbClr val="1B4FA2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ОТ СБОРА ДОКАЗАТЕЛЬСТВ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5040" y="3269710"/>
            <a:ext cx="5138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ПРОЯВЛЯТЬ ИНИЦИАТИВУ В ПОИСКЕ ИСТИНЫ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ИСТРЕБОВАТЬ  ДОКАЗАТЕЛЬСТВА,</a:t>
            </a:r>
          </a:p>
          <a:p>
            <a:pPr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НЕ ПРЕДСТАВЛЕННЫЕ СТОРОНАМИ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64261" y="167593"/>
            <a:ext cx="30810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СПРАВЕДЛИВЫЙ ПРОЦЕСС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2068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88002" y="940631"/>
            <a:ext cx="62159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ЕДИНАЯ СУДЕБНАЯ ПРАКТИКА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75296" y="2075935"/>
            <a:ext cx="20335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ПРОБЛЕМА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30120" y="2075935"/>
            <a:ext cx="18213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3237403"/>
            <a:ext cx="52210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СХОЖИМ ДЕЛАМ РАЗНЫЕ РЕШЕНИЯ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ВЛИЯЕТ НА ИНВЕСТИЦИОННЫЙ КЛИМАТ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52171" y="3269710"/>
            <a:ext cx="5311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 ПАЛАТОЙ «АТАМЕКЕН» СОЗДАЁМ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IT-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ПРОДУКТ</a:t>
            </a:r>
          </a:p>
          <a:p>
            <a:pPr marL="266700">
              <a:buClr>
                <a:srgbClr val="F47D70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СУДЕБНОЙ АНАЛИТИКИ И ПРОГНОЗА ИСХОДА           ДЕЛА 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ПРИНИМАЮТСЯ НП ВС ДЛЯ ФОРМИРОВАНИЯ ЕДИНОЙ СУДЕБНОЙ ПРАКТИКИ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64261" y="167593"/>
            <a:ext cx="30810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СПРАВЕДЛИВЫЙ ПРОЦЕСС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9766" y="5824658"/>
            <a:ext cx="7438490" cy="503433"/>
          </a:xfrm>
          <a:prstGeom prst="rect">
            <a:avLst/>
          </a:prstGeom>
          <a:solidFill>
            <a:srgbClr val="F1635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95640" y="5860456"/>
            <a:ext cx="6600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СДЕЛАТЬ ПРАВОСУДИЕ ПРЕДСКАЗУЕМЫМ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2782" y="1082248"/>
            <a:ext cx="9386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ИСКЛЮЧЕНЫ 9 ФОРМАЛЬНЫХ ОПРЕДЕЛЕНИЙ*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413660" y="2061402"/>
            <a:ext cx="10187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20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ПРИ РАССМОТРЕНИИ ДЕЛА ПО ВНОВЬ ОТКРЫВШИМСЯ ОБСТОЯТЕЛЬСТВАМ</a:t>
            </a:r>
            <a:endParaRPr lang="ru-RU" sz="20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95425" y="1861775"/>
            <a:ext cx="9353550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64261" y="167593"/>
            <a:ext cx="30810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СПРАВЕДЛИВЫЙ ПРОЦЕСС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2625" y="2802829"/>
            <a:ext cx="4067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1.  О ПЕРЕХОДЕ С УПРОЩЕННОГО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НА ИСКОВОЕ ПРОИЗВОДСТВО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2.  ОБ УДОВЛЕТВОРЕНИИ 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ЗАМЕЧАНИЙ НА ПРОТОКОЛ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3.  О ПРИНЯТИИ ИСКА В ПОРЯДКЕ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УПРОЩЕННОГО ПРОИЗВОДСТВА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4.  ОБ ОТМЕНЕ  ОБЕСПЕЧЕНИЯ ИСКА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5.  О НАЗНАЧЕНИИ ДЕЛА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9061" y="2802829"/>
            <a:ext cx="39139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6.  О ВОЗВРАЩЕНИИ ИСКА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7.  О ПРИНЯТИИ ИСКА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8.  ОБ ОТКАЗЕ В УТВЕРЖДЕНИИ 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МИРОВОГО СОГЛАШЕНИЯ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9.  О ВОЗОБНОВЛЕНИИ </a:t>
            </a:r>
          </a:p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ПРОИЗВОДСТВ ПО ДЕЛУ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5421" y="6084418"/>
            <a:ext cx="6627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D70"/>
              </a:buClr>
            </a:pPr>
            <a:r>
              <a:rPr lang="ru-RU" sz="1200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*ПОПРАВКИ В ГПК ПО ВНЕДРЕНИЮ СОВРЕМЕННЫХ ФОРМАТОВ СУДОВ</a:t>
            </a:r>
            <a:endParaRPr lang="ru-RU" sz="1200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33367" y="1082248"/>
            <a:ext cx="105889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ЗАДАЧИ, ПОСТАВЛЕННЫЕ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ЕЛБАСЫ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ПРЕЗИДЕНТОМ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26940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kk-KZ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ОБЩАЯ ИНФОРМАЦИЯ 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115035"/>
            <a:ext cx="11315700" cy="60332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639943" y="2251826"/>
            <a:ext cx="6512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УЛУЧШИТЬ КАЧЕСТВО СУДЕЙСКОГО КОРПУСА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776451"/>
            <a:ext cx="11315700" cy="61672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596360"/>
            <a:ext cx="11315700" cy="575373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1639943" y="3913242"/>
            <a:ext cx="6406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ПОВЫСИТЬ КАЧЕСТВО СУДЕБНЫХ РЕШЕНИЙ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639943" y="4683991"/>
            <a:ext cx="6458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ОБЕСПЕЧИТЬ ЕДИНУЮ СУДЕБНУЮ ПРАКТИКУ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904718" y="1838325"/>
            <a:ext cx="10547512" cy="0"/>
          </a:xfrm>
          <a:prstGeom prst="line">
            <a:avLst/>
          </a:prstGeom>
          <a:ln w="38100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95436" y="2788437"/>
            <a:ext cx="440056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- привлечь </a:t>
            </a:r>
            <a:r>
              <a:rPr lang="ru-RU" sz="15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новые профессиональные </a:t>
            </a:r>
            <a:r>
              <a:rPr lang="ru-RU" sz="15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кадры</a:t>
            </a:r>
          </a:p>
          <a:p>
            <a:r>
              <a:rPr lang="ru-RU" sz="15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5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обеспечить публичность отбора </a:t>
            </a:r>
            <a:r>
              <a:rPr lang="ru-RU" sz="15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кандидатов</a:t>
            </a:r>
          </a:p>
          <a:p>
            <a:r>
              <a:rPr lang="ru-RU" sz="15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5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ужесточить ответственность судей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374917"/>
            <a:ext cx="11315700" cy="57537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39943" y="5462548"/>
            <a:ext cx="6394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ВНЕДРИТЬ АДМИНИСТРАТИВНУЮ ЮСТИЦИЮ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133295"/>
            <a:ext cx="11315700" cy="57537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39943" y="6220926"/>
            <a:ext cx="7208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kk-K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УКРЕПИТЬ НЕЗАВИСИМОСТЬ </a:t>
            </a:r>
            <a:r>
              <a:rPr lang="kk-K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СУДЕБНОЙ СИСТЕМЫ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8699" y="-928620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82868" y="940631"/>
            <a:ext cx="74262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НОВЫЙ ФОРМАТ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СУДЕБНЫХ АКТОВ∗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9960" y="2075935"/>
            <a:ext cx="12041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БЫЛО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71183" y="2075935"/>
            <a:ext cx="15392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СЕЙЧАС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4750918"/>
            <a:ext cx="5221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СПЛОШНОЙ, ДЛИННЫЙ ТЕКСТ</a:t>
            </a:r>
          </a:p>
          <a:p>
            <a:pPr marL="285750" indent="-285750">
              <a:lnSpc>
                <a:spcPct val="150000"/>
              </a:lnSpc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«ТЯЖЁЛЫЙ» ЯЗЫК, СЛОЖНЫЕ ТЕРМИНЫ</a:t>
            </a:r>
          </a:p>
          <a:p>
            <a:pPr marL="285750" indent="-285750">
              <a:lnSpc>
                <a:spcPct val="150000"/>
              </a:lnSpc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 СТРУКТУРЫ И НУМЕРАЦИИ</a:t>
            </a:r>
          </a:p>
          <a:p>
            <a:pPr marL="285750" indent="-285750">
              <a:lnSpc>
                <a:spcPct val="150000"/>
              </a:lnSpc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 НЕНУЖНОЙ ИНФОРМАЦИИ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52171" y="4783225"/>
            <a:ext cx="5311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КРАТКИЙ, ЛАКОНИЧНЫЙ ТЕКСТ</a:t>
            </a:r>
          </a:p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ДОСТУПНЫЙ ЯЗЫК</a:t>
            </a:r>
          </a:p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ЧЁТКАЯ СТРУКТУРА КАК В МЕЖД. СУДАХ</a:t>
            </a:r>
          </a:p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ОТВЕТЫ НА КАЖДЫЙ ДОВОД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88629" y="167593"/>
            <a:ext cx="31806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КАЧЕСТВЕННЫЙ РЕЗУЛЬТАТ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8165" y="2499750"/>
            <a:ext cx="166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(до сентября 2018 г.)</a:t>
            </a:r>
            <a:endParaRPr lang="ru-RU" sz="12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98454" y="2499750"/>
            <a:ext cx="3745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ЭТО ЖЕ РЕШЕНИЕ ПО НОВЫМ ТРЕБОВАНИЯМ</a:t>
            </a:r>
            <a:endParaRPr lang="ru-RU" sz="1200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92790" y="2800947"/>
            <a:ext cx="3423702" cy="1912756"/>
            <a:chOff x="1271588" y="2866912"/>
            <a:chExt cx="3978413" cy="2222662"/>
          </a:xfrm>
        </p:grpSpPr>
        <p:sp>
          <p:nvSpPr>
            <p:cNvPr id="33" name="object 289"/>
            <p:cNvSpPr/>
            <p:nvPr/>
          </p:nvSpPr>
          <p:spPr>
            <a:xfrm>
              <a:off x="2471403" y="2866912"/>
              <a:ext cx="768321" cy="991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bject 290"/>
            <p:cNvSpPr/>
            <p:nvPr/>
          </p:nvSpPr>
          <p:spPr>
            <a:xfrm>
              <a:off x="2082022" y="3111647"/>
              <a:ext cx="778846" cy="991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bject 291"/>
            <p:cNvSpPr/>
            <p:nvPr/>
          </p:nvSpPr>
          <p:spPr>
            <a:xfrm>
              <a:off x="1692567" y="3368678"/>
              <a:ext cx="768321" cy="10035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bject 292"/>
            <p:cNvSpPr/>
            <p:nvPr/>
          </p:nvSpPr>
          <p:spPr>
            <a:xfrm>
              <a:off x="1271588" y="3576738"/>
              <a:ext cx="789372" cy="10035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bject 293"/>
            <p:cNvSpPr/>
            <p:nvPr/>
          </p:nvSpPr>
          <p:spPr>
            <a:xfrm>
              <a:off x="3313422" y="2866912"/>
              <a:ext cx="768313" cy="9912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bject 294"/>
            <p:cNvSpPr/>
            <p:nvPr/>
          </p:nvSpPr>
          <p:spPr>
            <a:xfrm>
              <a:off x="3660767" y="3111647"/>
              <a:ext cx="778846" cy="991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bject 295"/>
            <p:cNvSpPr/>
            <p:nvPr/>
          </p:nvSpPr>
          <p:spPr>
            <a:xfrm>
              <a:off x="4050194" y="3356435"/>
              <a:ext cx="778846" cy="10035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bject 296"/>
            <p:cNvSpPr/>
            <p:nvPr/>
          </p:nvSpPr>
          <p:spPr>
            <a:xfrm>
              <a:off x="4481680" y="3564477"/>
              <a:ext cx="768321" cy="10157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bject 300"/>
            <p:cNvSpPr/>
            <p:nvPr/>
          </p:nvSpPr>
          <p:spPr>
            <a:xfrm>
              <a:off x="3162508" y="4645033"/>
              <a:ext cx="241457" cy="44454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object 301"/>
          <p:cNvSpPr/>
          <p:nvPr/>
        </p:nvSpPr>
        <p:spPr>
          <a:xfrm>
            <a:off x="9050525" y="4407940"/>
            <a:ext cx="241433" cy="3242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302"/>
          <p:cNvSpPr/>
          <p:nvPr/>
        </p:nvSpPr>
        <p:spPr>
          <a:xfrm>
            <a:off x="9050525" y="2808046"/>
            <a:ext cx="241433" cy="3242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51174" y="6266918"/>
            <a:ext cx="67840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1B4FA2"/>
              </a:buClr>
            </a:pPr>
            <a:r>
              <a:rPr lang="ru-RU" sz="1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видеоролик по ссылке - https://www.youtube.com/watch?v=Ku4go8IuTDg</a:t>
            </a:r>
            <a:endParaRPr lang="ru-RU" sz="1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C:\Users\User\Desktop\судебный акт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56" y="3218439"/>
            <a:ext cx="2292169" cy="10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8699" y="-928620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4523" y="940631"/>
            <a:ext cx="70429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РАЗЪЯСНЕНИЕ СУДЕБНЫХ АКТОВ*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861646"/>
            <a:ext cx="12192000" cy="4998476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7807" y="2075935"/>
            <a:ext cx="428848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СЕНТЯБРЯ 2018 ГОДА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64723" y="2075935"/>
            <a:ext cx="49521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СЕНТЯБРЯ 2018 ГОДА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3043755"/>
            <a:ext cx="52210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СУДЬЯ ОГЛАШАЕТ ПРИГОВОР/РЕШЕНИЕ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И СРАЗУ  ПОКИДАЕТ ЗАЛ 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СТОРОНЫ НЕ ПОЛУЧАЮТ ОТВЕТЫ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НА СВОИ ВОПРОСЫ</a:t>
            </a:r>
          </a:p>
          <a:p>
            <a:pPr>
              <a:buClr>
                <a:srgbClr val="1B4FA2"/>
              </a:buClr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НЕПОНИМАНИЕ И НЕДОВОЛЬСТВО 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ЖАЛОБЫ В ВЫШЕСТОЯЩИЕ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ИНСТАНЦИИ 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52171" y="2952313"/>
            <a:ext cx="531173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СУДЬЯ ДОЛЖЕН  ДОСТУПНО РАЗЪЯСНИТЬ,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ПОЧЕМУ ОН ПРИНЯЛ ТАКОЕ РЕШЕНИЕ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СТОРОНЫ ВПРАВЕ ПОЛУЧИТЬ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ОТВЕТЫ НА ВОПРОСЫ 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 ДОЛЖНА БЫТЬ ПОНЯТНА 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ЛОГИКА СУДЕБНОГО АКТА 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МЕНЬШЕ НЕДОВОЛЬНЫХ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- МЕНЬШЕ ЖАЛОБ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88629" y="167593"/>
            <a:ext cx="31806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КАЧЕСТВЕННЫЙ РЕЗУЛЬТАТ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44972" y="6060380"/>
            <a:ext cx="51261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1B4FA2"/>
              </a:buClr>
            </a:pPr>
            <a:r>
              <a:rPr lang="ru-RU" sz="1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видеоролик по ссылке - https://www.youtube.com/watch?v=Ku4go8IuTDg</a:t>
            </a:r>
            <a:endParaRPr lang="ru-RU" sz="1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07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56" y="1800223"/>
            <a:ext cx="3226978" cy="42281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044148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ПОСОБИЯ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 ОБРАЗЦАМИ СУДЕБНЫХ АКТОВ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389125"/>
            <a:ext cx="2227381" cy="3201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4" y="2378958"/>
            <a:ext cx="2293086" cy="3201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95" y="2378957"/>
            <a:ext cx="2527238" cy="32115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67780" y="167593"/>
            <a:ext cx="31663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КАЧЕСТВЕННЫЙ РЕЗУЛЬТАТ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274" y="1918396"/>
            <a:ext cx="229308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Clr>
                <a:srgbClr val="F47D70"/>
              </a:buClr>
              <a:buFont typeface="Wingdings" pitchFamily="2" charset="2"/>
              <a:buChar char="Ø"/>
              <a:tabLst>
                <a:tab pos="447675" algn="l"/>
              </a:tabLst>
            </a:pPr>
            <a:r>
              <a:rPr lang="ru-RU" sz="1050" b="1" spc="-1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050" b="1" spc="-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ГРАЖДАНСКИМ </a:t>
            </a:r>
            <a:r>
              <a:rPr lang="ru-RU" sz="1050" b="1" spc="-1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ДЕЛАМ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1893" y="1918395"/>
            <a:ext cx="2011093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Clr>
                <a:srgbClr val="F47D70"/>
              </a:buClr>
              <a:buFont typeface="Wingdings" pitchFamily="2" charset="2"/>
              <a:buChar char="Ø"/>
              <a:tabLst>
                <a:tab pos="447675" algn="l"/>
              </a:tabLst>
            </a:pPr>
            <a:r>
              <a:rPr lang="ru-RU" sz="1050" b="1" spc="-1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050" b="1" spc="-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УГОЛОВНЫМ  ДЕЛАМ</a:t>
            </a:r>
            <a:endParaRPr lang="ru-RU" sz="1050" b="1" spc="-1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27895" y="1918395"/>
            <a:ext cx="2845849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Clr>
                <a:srgbClr val="F47D70"/>
              </a:buClr>
              <a:buFont typeface="Wingdings" pitchFamily="2" charset="2"/>
              <a:buChar char="Ø"/>
              <a:tabLst>
                <a:tab pos="447675" algn="l"/>
              </a:tabLst>
            </a:pPr>
            <a:r>
              <a:rPr lang="ru-RU" sz="1050" b="1" spc="-1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050" b="1" spc="-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ДЕЛАМ </a:t>
            </a:r>
            <a:r>
              <a:rPr lang="ru-RU" sz="1050" b="1" spc="-1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1050" b="1" spc="-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АДМПРАВОНАРУШЕНИЯХ</a:t>
            </a:r>
            <a:endParaRPr lang="ru-RU" sz="1050" b="1" spc="-1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32274" y="1918396"/>
            <a:ext cx="307903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Clr>
                <a:srgbClr val="F47D70"/>
              </a:buClr>
              <a:buFont typeface="Wingdings" pitchFamily="2" charset="2"/>
              <a:buChar char="Ø"/>
              <a:tabLst>
                <a:tab pos="447675" algn="l"/>
              </a:tabLst>
            </a:pPr>
            <a:r>
              <a:rPr lang="ru-RU" sz="1050" b="1" spc="-1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НА  ГОСУДАРСТВЕННОМ  ЯЗЫКЕ</a:t>
            </a:r>
            <a:endParaRPr lang="ru-RU" sz="1050" b="1" spc="-1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4583" y="6157152"/>
            <a:ext cx="97828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47D70"/>
              </a:buClr>
            </a:pPr>
            <a:r>
              <a:rPr lang="ru-RU" sz="1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14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ПОСОБИЯ ПЕРЕДАНЫ ПЕРСОНАЛЬНО КАЖДОМУ СУДЬЕ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4583" y="5712225"/>
            <a:ext cx="97828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47D70"/>
              </a:buClr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ПОМОЧЬ </a:t>
            </a:r>
            <a:r>
              <a:rPr lang="ru-RU" sz="14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СУДЬЯМ КАЧЕСТВЕННО СОСТАВЛЯТЬ СУДЕБНЫЕ АКТЫ</a:t>
            </a:r>
          </a:p>
        </p:txBody>
      </p:sp>
    </p:spTree>
    <p:extLst>
      <p:ext uri="{BB962C8B-B14F-4D97-AF65-F5344CB8AC3E}">
        <p14:creationId xmlns:p14="http://schemas.microsoft.com/office/powerpoint/2010/main" val="7355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34626" y="859090"/>
            <a:ext cx="65227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ОЦЕНОЧНЫЙ ЛИСТ АПЕЛЛЯЦИИ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67780" y="167593"/>
            <a:ext cx="31663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КАЧЕСТВЕННЫЙ РЕЗУЛЬТАТ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2512" y="2876237"/>
            <a:ext cx="57752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СУТЬ: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внедрение новой формы контроля качества судебных актов первой </a:t>
            </a: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инстанции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РЕЗУЛЬТАТ: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усиливает ответственность судей первой </a:t>
            </a: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инстанции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показывает </a:t>
            </a:r>
            <a:r>
              <a:rPr lang="ru-RU" sz="15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компетентность </a:t>
            </a: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судьи апелляции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упрощает анализ </a:t>
            </a:r>
            <a:r>
              <a:rPr lang="ru-RU" sz="15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принятых актов первой инстанции</a:t>
            </a:r>
            <a:endParaRPr lang="ru-RU" sz="1500" b="1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84" y="1697756"/>
            <a:ext cx="3625909" cy="4992598"/>
          </a:xfrm>
          <a:prstGeom prst="rect">
            <a:avLst/>
          </a:prstGeom>
          <a:ln w="28575">
            <a:solidFill>
              <a:srgbClr val="2457A7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742512" y="1982787"/>
            <a:ext cx="577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0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Заполняется судьёй апелляционной инстанции при пересмотре судебных </a:t>
            </a:r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актов</a:t>
            </a:r>
            <a:endParaRPr lang="ru-RU" sz="1100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97886" y="825684"/>
            <a:ext cx="65962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ЦИФРОВИЗАЦИЯ: ЧТО СДЕЛАНО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5280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15132" y="1628321"/>
            <a:ext cx="7782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ЭЛЕКТРОННОЕ ИЗВЕЩЕНИЕ УЧАСТНИКОВ ПРОЦЕССА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7758" y="2304176"/>
            <a:ext cx="6760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PUSH-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УВЕДОМЛЕНИЯ НА МОБИЛЬНОМ ПРИЛОЖЕНИИ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ГИБРИДНАЯ ПОЧТА (ЭЛЕКТРОННАЯ И БУМАЖНАЯ)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ЧЕРЕЗ ОНЛАЙН-СЕРВИСЫ</a:t>
            </a:r>
          </a:p>
          <a:p>
            <a:pPr>
              <a:buClr>
                <a:srgbClr val="F47D70"/>
              </a:buClr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SMS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E-MAIL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06378" y="3331227"/>
            <a:ext cx="3305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ВИРТУАЛЬНЫЙ СУД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7758" y="4007082"/>
            <a:ext cx="6760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ВИДЕОКОНФЕРЕНЦСВЯЗЬ (ВКС)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МОБИЛЬНАЯ ВИДЕОКОНФЕРЕНЦСВЯЗЬ (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МВКС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)*</a:t>
            </a:r>
          </a:p>
          <a:p>
            <a:pPr>
              <a:buClr>
                <a:srgbClr val="F47D70"/>
              </a:buClr>
            </a:pP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УДАЛЕННЫЕ РАБОЧИЕ МЕСТА ДЛЯ СУДЕЙ И СОТРУДНИКОВ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- 381 ВКС-КОМНАТ В ГОСУЧРЕЖДЕНИЯХ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6378" y="5008275"/>
            <a:ext cx="3685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ЦИФРОВЫЕ СЕРВИСЫ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7758" y="5684130"/>
            <a:ext cx="67603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СУДЫ-</a:t>
            </a: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GIS</a:t>
            </a: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ЦИФРОВОЙ ПОМОЩНИК «КӨМЕК»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61"/>
          <p:cNvSpPr/>
          <p:nvPr/>
        </p:nvSpPr>
        <p:spPr>
          <a:xfrm>
            <a:off x="2208481" y="3448171"/>
            <a:ext cx="1122580" cy="848681"/>
          </a:xfrm>
          <a:custGeom>
            <a:avLst/>
            <a:gdLst/>
            <a:ahLst/>
            <a:cxnLst/>
            <a:rect l="l" t="t" r="r" b="b"/>
            <a:pathLst>
              <a:path w="528319" h="399414">
                <a:moveTo>
                  <a:pt x="510171" y="399249"/>
                </a:moveTo>
                <a:lnTo>
                  <a:pt x="18033" y="399249"/>
                </a:lnTo>
                <a:lnTo>
                  <a:pt x="11015" y="397832"/>
                </a:lnTo>
                <a:lnTo>
                  <a:pt x="5283" y="393966"/>
                </a:lnTo>
                <a:lnTo>
                  <a:pt x="1417" y="388234"/>
                </a:lnTo>
                <a:lnTo>
                  <a:pt x="0" y="381215"/>
                </a:lnTo>
                <a:lnTo>
                  <a:pt x="0" y="18033"/>
                </a:lnTo>
                <a:lnTo>
                  <a:pt x="1417" y="11015"/>
                </a:lnTo>
                <a:lnTo>
                  <a:pt x="5283" y="5283"/>
                </a:lnTo>
                <a:lnTo>
                  <a:pt x="11015" y="1417"/>
                </a:lnTo>
                <a:lnTo>
                  <a:pt x="18033" y="0"/>
                </a:lnTo>
                <a:lnTo>
                  <a:pt x="510171" y="0"/>
                </a:lnTo>
                <a:lnTo>
                  <a:pt x="517190" y="1417"/>
                </a:lnTo>
                <a:lnTo>
                  <a:pt x="522922" y="5283"/>
                </a:lnTo>
                <a:lnTo>
                  <a:pt x="526788" y="11015"/>
                </a:lnTo>
                <a:lnTo>
                  <a:pt x="528205" y="18033"/>
                </a:lnTo>
                <a:lnTo>
                  <a:pt x="528205" y="381215"/>
                </a:lnTo>
                <a:lnTo>
                  <a:pt x="526788" y="388234"/>
                </a:lnTo>
                <a:lnTo>
                  <a:pt x="522922" y="393966"/>
                </a:lnTo>
                <a:lnTo>
                  <a:pt x="517190" y="397832"/>
                </a:lnTo>
                <a:lnTo>
                  <a:pt x="510171" y="399249"/>
                </a:lnTo>
                <a:close/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262"/>
          <p:cNvSpPr/>
          <p:nvPr/>
        </p:nvSpPr>
        <p:spPr>
          <a:xfrm>
            <a:off x="2636707" y="4296502"/>
            <a:ext cx="267153" cy="136275"/>
          </a:xfrm>
          <a:custGeom>
            <a:avLst/>
            <a:gdLst/>
            <a:ahLst/>
            <a:cxnLst/>
            <a:rect l="l" t="t" r="r" b="b"/>
            <a:pathLst>
              <a:path w="125730" h="64135">
                <a:moveTo>
                  <a:pt x="125120" y="63512"/>
                </a:moveTo>
                <a:lnTo>
                  <a:pt x="0" y="63512"/>
                </a:lnTo>
                <a:lnTo>
                  <a:pt x="15316" y="0"/>
                </a:lnTo>
                <a:lnTo>
                  <a:pt x="109804" y="0"/>
                </a:lnTo>
                <a:lnTo>
                  <a:pt x="125120" y="63512"/>
                </a:lnTo>
                <a:close/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63"/>
          <p:cNvSpPr/>
          <p:nvPr/>
        </p:nvSpPr>
        <p:spPr>
          <a:xfrm>
            <a:off x="2464461" y="4431453"/>
            <a:ext cx="611213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48" y="0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64"/>
          <p:cNvSpPr/>
          <p:nvPr/>
        </p:nvSpPr>
        <p:spPr>
          <a:xfrm>
            <a:off x="2208481" y="4121692"/>
            <a:ext cx="1122580" cy="0"/>
          </a:xfrm>
          <a:custGeom>
            <a:avLst/>
            <a:gdLst/>
            <a:ahLst/>
            <a:cxnLst/>
            <a:rect l="l" t="t" r="r" b="b"/>
            <a:pathLst>
              <a:path w="528319">
                <a:moveTo>
                  <a:pt x="0" y="0"/>
                </a:moveTo>
                <a:lnTo>
                  <a:pt x="528205" y="0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265"/>
          <p:cNvSpPr/>
          <p:nvPr/>
        </p:nvSpPr>
        <p:spPr>
          <a:xfrm>
            <a:off x="2730832" y="4168159"/>
            <a:ext cx="78257" cy="78257"/>
          </a:xfrm>
          <a:custGeom>
            <a:avLst/>
            <a:gdLst/>
            <a:ahLst/>
            <a:cxnLst/>
            <a:rect l="l" t="t" r="r" b="b"/>
            <a:pathLst>
              <a:path w="36830" h="36830">
                <a:moveTo>
                  <a:pt x="36525" y="18262"/>
                </a:moveTo>
                <a:lnTo>
                  <a:pt x="35089" y="25370"/>
                </a:lnTo>
                <a:lnTo>
                  <a:pt x="31175" y="31175"/>
                </a:lnTo>
                <a:lnTo>
                  <a:pt x="25370" y="35089"/>
                </a:lnTo>
                <a:lnTo>
                  <a:pt x="18262" y="36525"/>
                </a:lnTo>
                <a:lnTo>
                  <a:pt x="11154" y="35089"/>
                </a:lnTo>
                <a:lnTo>
                  <a:pt x="5349" y="31175"/>
                </a:lnTo>
                <a:lnTo>
                  <a:pt x="1435" y="25370"/>
                </a:lnTo>
                <a:lnTo>
                  <a:pt x="0" y="18262"/>
                </a:lnTo>
                <a:lnTo>
                  <a:pt x="1435" y="11154"/>
                </a:lnTo>
                <a:lnTo>
                  <a:pt x="5349" y="5349"/>
                </a:lnTo>
                <a:lnTo>
                  <a:pt x="11154" y="1435"/>
                </a:lnTo>
                <a:lnTo>
                  <a:pt x="18262" y="0"/>
                </a:lnTo>
                <a:lnTo>
                  <a:pt x="25370" y="1435"/>
                </a:lnTo>
                <a:lnTo>
                  <a:pt x="31175" y="5349"/>
                </a:lnTo>
                <a:lnTo>
                  <a:pt x="35089" y="11154"/>
                </a:lnTo>
                <a:lnTo>
                  <a:pt x="36525" y="18262"/>
                </a:lnTo>
                <a:close/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266"/>
          <p:cNvSpPr/>
          <p:nvPr/>
        </p:nvSpPr>
        <p:spPr>
          <a:xfrm>
            <a:off x="2522265" y="3526887"/>
            <a:ext cx="518686" cy="530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267"/>
          <p:cNvSpPr/>
          <p:nvPr/>
        </p:nvSpPr>
        <p:spPr>
          <a:xfrm>
            <a:off x="2208481" y="5197399"/>
            <a:ext cx="1122580" cy="848681"/>
          </a:xfrm>
          <a:custGeom>
            <a:avLst/>
            <a:gdLst/>
            <a:ahLst/>
            <a:cxnLst/>
            <a:rect l="l" t="t" r="r" b="b"/>
            <a:pathLst>
              <a:path w="528319" h="399414">
                <a:moveTo>
                  <a:pt x="510171" y="399249"/>
                </a:moveTo>
                <a:lnTo>
                  <a:pt x="18033" y="399249"/>
                </a:lnTo>
                <a:lnTo>
                  <a:pt x="11015" y="397832"/>
                </a:lnTo>
                <a:lnTo>
                  <a:pt x="5283" y="393966"/>
                </a:lnTo>
                <a:lnTo>
                  <a:pt x="1417" y="388234"/>
                </a:lnTo>
                <a:lnTo>
                  <a:pt x="0" y="381215"/>
                </a:lnTo>
                <a:lnTo>
                  <a:pt x="0" y="18034"/>
                </a:lnTo>
                <a:lnTo>
                  <a:pt x="1417" y="11010"/>
                </a:lnTo>
                <a:lnTo>
                  <a:pt x="5283" y="5278"/>
                </a:lnTo>
                <a:lnTo>
                  <a:pt x="11015" y="1415"/>
                </a:lnTo>
                <a:lnTo>
                  <a:pt x="18033" y="0"/>
                </a:lnTo>
                <a:lnTo>
                  <a:pt x="510171" y="0"/>
                </a:lnTo>
                <a:lnTo>
                  <a:pt x="517190" y="1415"/>
                </a:lnTo>
                <a:lnTo>
                  <a:pt x="522922" y="5278"/>
                </a:lnTo>
                <a:lnTo>
                  <a:pt x="526788" y="11010"/>
                </a:lnTo>
                <a:lnTo>
                  <a:pt x="528205" y="18034"/>
                </a:lnTo>
                <a:lnTo>
                  <a:pt x="528205" y="381215"/>
                </a:lnTo>
                <a:lnTo>
                  <a:pt x="526788" y="388234"/>
                </a:lnTo>
                <a:lnTo>
                  <a:pt x="522922" y="393966"/>
                </a:lnTo>
                <a:lnTo>
                  <a:pt x="517190" y="397832"/>
                </a:lnTo>
                <a:lnTo>
                  <a:pt x="510171" y="399249"/>
                </a:lnTo>
                <a:close/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268"/>
          <p:cNvSpPr/>
          <p:nvPr/>
        </p:nvSpPr>
        <p:spPr>
          <a:xfrm>
            <a:off x="2636707" y="6045729"/>
            <a:ext cx="267153" cy="136275"/>
          </a:xfrm>
          <a:custGeom>
            <a:avLst/>
            <a:gdLst/>
            <a:ahLst/>
            <a:cxnLst/>
            <a:rect l="l" t="t" r="r" b="b"/>
            <a:pathLst>
              <a:path w="125730" h="64135">
                <a:moveTo>
                  <a:pt x="125120" y="63512"/>
                </a:moveTo>
                <a:lnTo>
                  <a:pt x="0" y="63512"/>
                </a:lnTo>
                <a:lnTo>
                  <a:pt x="15316" y="0"/>
                </a:lnTo>
                <a:lnTo>
                  <a:pt x="109804" y="0"/>
                </a:lnTo>
                <a:lnTo>
                  <a:pt x="125120" y="63512"/>
                </a:lnTo>
                <a:close/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269"/>
          <p:cNvSpPr/>
          <p:nvPr/>
        </p:nvSpPr>
        <p:spPr>
          <a:xfrm>
            <a:off x="2208481" y="5870894"/>
            <a:ext cx="1122580" cy="0"/>
          </a:xfrm>
          <a:custGeom>
            <a:avLst/>
            <a:gdLst/>
            <a:ahLst/>
            <a:cxnLst/>
            <a:rect l="l" t="t" r="r" b="b"/>
            <a:pathLst>
              <a:path w="528319">
                <a:moveTo>
                  <a:pt x="0" y="0"/>
                </a:moveTo>
                <a:lnTo>
                  <a:pt x="528205" y="0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270"/>
          <p:cNvSpPr/>
          <p:nvPr/>
        </p:nvSpPr>
        <p:spPr>
          <a:xfrm>
            <a:off x="2730832" y="5917389"/>
            <a:ext cx="78257" cy="78257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36525" y="18249"/>
                </a:moveTo>
                <a:lnTo>
                  <a:pt x="35089" y="25357"/>
                </a:lnTo>
                <a:lnTo>
                  <a:pt x="31175" y="31162"/>
                </a:lnTo>
                <a:lnTo>
                  <a:pt x="25370" y="35077"/>
                </a:lnTo>
                <a:lnTo>
                  <a:pt x="18262" y="36512"/>
                </a:lnTo>
                <a:lnTo>
                  <a:pt x="11154" y="35077"/>
                </a:lnTo>
                <a:lnTo>
                  <a:pt x="5349" y="31162"/>
                </a:lnTo>
                <a:lnTo>
                  <a:pt x="1435" y="25357"/>
                </a:lnTo>
                <a:lnTo>
                  <a:pt x="0" y="18249"/>
                </a:lnTo>
                <a:lnTo>
                  <a:pt x="1435" y="11144"/>
                </a:lnTo>
                <a:lnTo>
                  <a:pt x="5349" y="5343"/>
                </a:lnTo>
                <a:lnTo>
                  <a:pt x="11154" y="1433"/>
                </a:lnTo>
                <a:lnTo>
                  <a:pt x="18262" y="0"/>
                </a:lnTo>
                <a:lnTo>
                  <a:pt x="25370" y="1433"/>
                </a:lnTo>
                <a:lnTo>
                  <a:pt x="31175" y="5343"/>
                </a:lnTo>
                <a:lnTo>
                  <a:pt x="35089" y="11144"/>
                </a:lnTo>
                <a:lnTo>
                  <a:pt x="36525" y="18249"/>
                </a:lnTo>
                <a:close/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71"/>
          <p:cNvSpPr/>
          <p:nvPr/>
        </p:nvSpPr>
        <p:spPr>
          <a:xfrm>
            <a:off x="2585705" y="5280054"/>
            <a:ext cx="354935" cy="516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272"/>
          <p:cNvSpPr/>
          <p:nvPr/>
        </p:nvSpPr>
        <p:spPr>
          <a:xfrm>
            <a:off x="2208481" y="1788891"/>
            <a:ext cx="1122580" cy="848681"/>
          </a:xfrm>
          <a:custGeom>
            <a:avLst/>
            <a:gdLst/>
            <a:ahLst/>
            <a:cxnLst/>
            <a:rect l="l" t="t" r="r" b="b"/>
            <a:pathLst>
              <a:path w="528319" h="399414">
                <a:moveTo>
                  <a:pt x="510171" y="399249"/>
                </a:moveTo>
                <a:lnTo>
                  <a:pt x="18033" y="399249"/>
                </a:lnTo>
                <a:lnTo>
                  <a:pt x="11015" y="397832"/>
                </a:lnTo>
                <a:lnTo>
                  <a:pt x="5283" y="393966"/>
                </a:lnTo>
                <a:lnTo>
                  <a:pt x="1417" y="388234"/>
                </a:lnTo>
                <a:lnTo>
                  <a:pt x="0" y="381215"/>
                </a:lnTo>
                <a:lnTo>
                  <a:pt x="0" y="18034"/>
                </a:lnTo>
                <a:lnTo>
                  <a:pt x="1417" y="11015"/>
                </a:lnTo>
                <a:lnTo>
                  <a:pt x="5283" y="5283"/>
                </a:lnTo>
                <a:lnTo>
                  <a:pt x="11015" y="1417"/>
                </a:lnTo>
                <a:lnTo>
                  <a:pt x="18033" y="0"/>
                </a:lnTo>
                <a:lnTo>
                  <a:pt x="510171" y="0"/>
                </a:lnTo>
                <a:lnTo>
                  <a:pt x="517190" y="1417"/>
                </a:lnTo>
                <a:lnTo>
                  <a:pt x="522922" y="5283"/>
                </a:lnTo>
                <a:lnTo>
                  <a:pt x="526788" y="11015"/>
                </a:lnTo>
                <a:lnTo>
                  <a:pt x="528205" y="18034"/>
                </a:lnTo>
                <a:lnTo>
                  <a:pt x="528205" y="381215"/>
                </a:lnTo>
                <a:lnTo>
                  <a:pt x="526788" y="388234"/>
                </a:lnTo>
                <a:lnTo>
                  <a:pt x="522922" y="393966"/>
                </a:lnTo>
                <a:lnTo>
                  <a:pt x="517190" y="397832"/>
                </a:lnTo>
                <a:lnTo>
                  <a:pt x="510171" y="399249"/>
                </a:lnTo>
                <a:close/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73"/>
          <p:cNvSpPr/>
          <p:nvPr/>
        </p:nvSpPr>
        <p:spPr>
          <a:xfrm>
            <a:off x="2636707" y="2637249"/>
            <a:ext cx="267153" cy="134926"/>
          </a:xfrm>
          <a:custGeom>
            <a:avLst/>
            <a:gdLst/>
            <a:ahLst/>
            <a:cxnLst/>
            <a:rect l="l" t="t" r="r" b="b"/>
            <a:pathLst>
              <a:path w="125730" h="63500">
                <a:moveTo>
                  <a:pt x="125120" y="63500"/>
                </a:moveTo>
                <a:lnTo>
                  <a:pt x="0" y="63500"/>
                </a:lnTo>
                <a:lnTo>
                  <a:pt x="15316" y="0"/>
                </a:lnTo>
                <a:lnTo>
                  <a:pt x="109804" y="0"/>
                </a:lnTo>
                <a:lnTo>
                  <a:pt x="125120" y="63500"/>
                </a:lnTo>
                <a:close/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274"/>
          <p:cNvSpPr/>
          <p:nvPr/>
        </p:nvSpPr>
        <p:spPr>
          <a:xfrm>
            <a:off x="2464461" y="2772174"/>
            <a:ext cx="611213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48" y="0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275"/>
          <p:cNvSpPr/>
          <p:nvPr/>
        </p:nvSpPr>
        <p:spPr>
          <a:xfrm>
            <a:off x="2208481" y="2462386"/>
            <a:ext cx="1122580" cy="0"/>
          </a:xfrm>
          <a:custGeom>
            <a:avLst/>
            <a:gdLst/>
            <a:ahLst/>
            <a:cxnLst/>
            <a:rect l="l" t="t" r="r" b="b"/>
            <a:pathLst>
              <a:path w="528319">
                <a:moveTo>
                  <a:pt x="0" y="0"/>
                </a:moveTo>
                <a:lnTo>
                  <a:pt x="528205" y="0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276"/>
          <p:cNvSpPr/>
          <p:nvPr/>
        </p:nvSpPr>
        <p:spPr>
          <a:xfrm>
            <a:off x="2730832" y="2508853"/>
            <a:ext cx="78257" cy="78257"/>
          </a:xfrm>
          <a:custGeom>
            <a:avLst/>
            <a:gdLst/>
            <a:ahLst/>
            <a:cxnLst/>
            <a:rect l="l" t="t" r="r" b="b"/>
            <a:pathLst>
              <a:path w="36830" h="36830">
                <a:moveTo>
                  <a:pt x="36525" y="18262"/>
                </a:moveTo>
                <a:lnTo>
                  <a:pt x="35089" y="25370"/>
                </a:lnTo>
                <a:lnTo>
                  <a:pt x="31175" y="31175"/>
                </a:lnTo>
                <a:lnTo>
                  <a:pt x="25370" y="35089"/>
                </a:lnTo>
                <a:lnTo>
                  <a:pt x="18262" y="36525"/>
                </a:lnTo>
                <a:lnTo>
                  <a:pt x="11154" y="35089"/>
                </a:lnTo>
                <a:lnTo>
                  <a:pt x="5349" y="31175"/>
                </a:lnTo>
                <a:lnTo>
                  <a:pt x="1435" y="25370"/>
                </a:lnTo>
                <a:lnTo>
                  <a:pt x="0" y="18262"/>
                </a:lnTo>
                <a:lnTo>
                  <a:pt x="1435" y="11154"/>
                </a:lnTo>
                <a:lnTo>
                  <a:pt x="5349" y="5349"/>
                </a:lnTo>
                <a:lnTo>
                  <a:pt x="11154" y="1435"/>
                </a:lnTo>
                <a:lnTo>
                  <a:pt x="18262" y="0"/>
                </a:lnTo>
                <a:lnTo>
                  <a:pt x="25370" y="1435"/>
                </a:lnTo>
                <a:lnTo>
                  <a:pt x="31175" y="5349"/>
                </a:lnTo>
                <a:lnTo>
                  <a:pt x="35089" y="11154"/>
                </a:lnTo>
                <a:lnTo>
                  <a:pt x="36525" y="18262"/>
                </a:lnTo>
                <a:close/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277"/>
          <p:cNvSpPr/>
          <p:nvPr/>
        </p:nvSpPr>
        <p:spPr>
          <a:xfrm>
            <a:off x="2493121" y="2049836"/>
            <a:ext cx="551845" cy="326520"/>
          </a:xfrm>
          <a:custGeom>
            <a:avLst/>
            <a:gdLst/>
            <a:ahLst/>
            <a:cxnLst/>
            <a:rect l="l" t="t" r="r" b="b"/>
            <a:pathLst>
              <a:path w="259714" h="153669">
                <a:moveTo>
                  <a:pt x="259143" y="0"/>
                </a:moveTo>
                <a:lnTo>
                  <a:pt x="259143" y="153200"/>
                </a:lnTo>
                <a:lnTo>
                  <a:pt x="0" y="153200"/>
                </a:lnTo>
                <a:lnTo>
                  <a:pt x="0" y="0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78"/>
          <p:cNvSpPr/>
          <p:nvPr/>
        </p:nvSpPr>
        <p:spPr>
          <a:xfrm>
            <a:off x="2493121" y="2177773"/>
            <a:ext cx="551845" cy="198340"/>
          </a:xfrm>
          <a:custGeom>
            <a:avLst/>
            <a:gdLst/>
            <a:ahLst/>
            <a:cxnLst/>
            <a:rect l="l" t="t" r="r" b="b"/>
            <a:pathLst>
              <a:path w="259714" h="93344">
                <a:moveTo>
                  <a:pt x="0" y="92989"/>
                </a:moveTo>
                <a:lnTo>
                  <a:pt x="129565" y="0"/>
                </a:lnTo>
                <a:lnTo>
                  <a:pt x="259143" y="92989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279"/>
          <p:cNvSpPr/>
          <p:nvPr/>
        </p:nvSpPr>
        <p:spPr>
          <a:xfrm>
            <a:off x="2817751" y="2049836"/>
            <a:ext cx="226675" cy="163260"/>
          </a:xfrm>
          <a:custGeom>
            <a:avLst/>
            <a:gdLst/>
            <a:ahLst/>
            <a:cxnLst/>
            <a:rect l="l" t="t" r="r" b="b"/>
            <a:pathLst>
              <a:path w="106680" h="76834">
                <a:moveTo>
                  <a:pt x="106362" y="0"/>
                </a:moveTo>
                <a:lnTo>
                  <a:pt x="0" y="76492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280"/>
          <p:cNvSpPr/>
          <p:nvPr/>
        </p:nvSpPr>
        <p:spPr>
          <a:xfrm>
            <a:off x="2493121" y="2049836"/>
            <a:ext cx="226675" cy="163260"/>
          </a:xfrm>
          <a:custGeom>
            <a:avLst/>
            <a:gdLst/>
            <a:ahLst/>
            <a:cxnLst/>
            <a:rect l="l" t="t" r="r" b="b"/>
            <a:pathLst>
              <a:path w="106680" h="76834">
                <a:moveTo>
                  <a:pt x="0" y="0"/>
                </a:moveTo>
                <a:lnTo>
                  <a:pt x="106362" y="76492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281"/>
          <p:cNvSpPr/>
          <p:nvPr/>
        </p:nvSpPr>
        <p:spPr>
          <a:xfrm>
            <a:off x="2493121" y="1876108"/>
            <a:ext cx="551845" cy="174054"/>
          </a:xfrm>
          <a:custGeom>
            <a:avLst/>
            <a:gdLst/>
            <a:ahLst/>
            <a:cxnLst/>
            <a:rect l="l" t="t" r="r" b="b"/>
            <a:pathLst>
              <a:path w="259714" h="81915">
                <a:moveTo>
                  <a:pt x="259143" y="81762"/>
                </a:moveTo>
                <a:lnTo>
                  <a:pt x="129578" y="0"/>
                </a:lnTo>
                <a:lnTo>
                  <a:pt x="0" y="81762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282"/>
          <p:cNvSpPr/>
          <p:nvPr/>
        </p:nvSpPr>
        <p:spPr>
          <a:xfrm>
            <a:off x="2672032" y="1955714"/>
            <a:ext cx="195194" cy="194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284"/>
          <p:cNvSpPr/>
          <p:nvPr/>
        </p:nvSpPr>
        <p:spPr>
          <a:xfrm>
            <a:off x="2464625" y="5970955"/>
            <a:ext cx="611213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48" y="0"/>
                </a:lnTo>
              </a:path>
            </a:pathLst>
          </a:custGeom>
          <a:ln w="19050">
            <a:solidFill>
              <a:srgbClr val="EF625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06378" y="6329208"/>
            <a:ext cx="8185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4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*2018 - 19 463, 2019 - 15 138, 2020 – 340 </a:t>
            </a:r>
            <a:r>
              <a:rPr lang="ru-RU" sz="1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564, за 6 м. 2021 г. – 234 720 судебных </a:t>
            </a:r>
            <a:r>
              <a:rPr lang="ru-RU" sz="14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заседаний</a:t>
            </a:r>
          </a:p>
        </p:txBody>
      </p:sp>
    </p:spTree>
    <p:extLst>
      <p:ext uri="{BB962C8B-B14F-4D97-AF65-F5344CB8AC3E}">
        <p14:creationId xmlns:p14="http://schemas.microsoft.com/office/powerpoint/2010/main" val="19344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80" y="899343"/>
            <a:ext cx="1218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СУДЕБНЫЙ КАБИНЕТ</a:t>
            </a:r>
            <a:r>
              <a:rPr lang="ru-RU" sz="28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: ЧТО СДЕЛАНО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935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629624" y="1619910"/>
            <a:ext cx="10652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ОБЪЕДИНЕНЫ 32 СЕРВИСА ПО ОТПРАВКЕ ЗАЯВЛЕНИЙ И ХОДАТАЙСТВ ПО ГРАЖДАНСКИМ И УГОЛОВНЫМ  ДЕЛАМ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ЗАПУЩЕНЫ 5 ВИДОВ ХОДАТАЙСТВ И ЗАЯВЛЕНИЙ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ЗАПУЩЕН СЕРВИС ДЛЯ ДОСУДЕБНОГО УРЕГУЛИРОВАНИЯ СПОРОВ «Е-ПРИМИРЕНИЕ» (выбор медиатора и подача заявки)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210" y="1751561"/>
            <a:ext cx="641554" cy="95527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63869" y="2993238"/>
            <a:ext cx="68788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ВИДОВ ХОДАТАЙСТВ И ЗАЯВЛЕНИЙ В КАССАЦИОННУЮ ИНСТАНЦИЮ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 «СУДЫ-GIS»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 «ОНЛАЙН-БЕСЕДА»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 «ПРОВЕРКА ЛЕГИТИМНОСТИ СУДЕБНОГО АКТА»</a:t>
            </a: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 «ПРОВЕРКА О НАЛИЧИИ СУДЕБНЫХ ДЕЛ И МАТЕРИАЛОВ»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4351" y="1994239"/>
            <a:ext cx="93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9623" y="5126332"/>
            <a:ext cx="9614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ВВЕДЕН ФУНКЦИОНАЛ ДЛЯ АВТОРИЗАЦИИ И ПОДПИСАНИЯ ДОКУМЕНТОВ ПОСРЕДСТВОМ QR-КОДА </a:t>
            </a:r>
          </a:p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ДИНАМИКЕ – ЖАЛОБЫ, ХОДАТАЙСТВА, ИСПОЛНИТЕЛЬНЫЕ ЛИСТЫ ДЛЯ ИСТОРИИ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ПРОЦЕССА</a:t>
            </a:r>
          </a:p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СОЗДАНА МОБИЛЬНАЯ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ВЕРСИЯ «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СУДЕБНЫЙ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КАБИНЕТ»</a:t>
            </a:r>
          </a:p>
          <a:p>
            <a:pPr marL="285750" indent="-285750">
              <a:lnSpc>
                <a:spcPct val="15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340 564 СУДЕБНЫХ ЗАСЕДАНИЙ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ПОСРЕДСТВОМ МВКС </a:t>
            </a:r>
            <a:r>
              <a:rPr lang="ru-RU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(4,5 </a:t>
            </a:r>
            <a:r>
              <a:rPr lang="ru-RU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процессов в день против 150 до пандемии)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5455" y="3511609"/>
            <a:ext cx="641554" cy="95527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608596" y="3757571"/>
            <a:ext cx="93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210" y="5275303"/>
            <a:ext cx="641554" cy="95527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74351" y="5460831"/>
            <a:ext cx="93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80" y="899343"/>
            <a:ext cx="1218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СУДЕБНЫЙ КАБИНЕТ</a:t>
            </a:r>
            <a:r>
              <a:rPr lang="ru-RU" sz="28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: ЧТО СДЕЛАНО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935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629624" y="2000910"/>
            <a:ext cx="10446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ОБЪЕДИНЕНЫ 32 СЕРВИСА ПО ОТПРАВКЕ ЗАЯВЛЕНИЙ И ХОДАТАЙСТВ ПО ГРАЖДАНСКИМ И УГОЛОВНЫМ  ДЕЛАМ</a:t>
            </a:r>
          </a:p>
          <a:p>
            <a:pPr>
              <a:lnSpc>
                <a:spcPct val="200000"/>
              </a:lnSpc>
              <a:buClr>
                <a:srgbClr val="F47D70"/>
              </a:buClr>
            </a:pPr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 РАЗДЕЛ «АДМ. СУДОПРОИЗВОДСТВО» И РАСШИРЕН ПЕРЕЧЕНЬ ПОДАВАЕМЫХ ДОКУМЕНТОВ В ЭЛЕКТРОННОМ ВИДЕ:</a:t>
            </a:r>
            <a:b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административный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иск (Производство в суде первой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инстанции)</a:t>
            </a:r>
            <a:b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заявление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инвестиционным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спорам (Производство в суде первой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инстанции)</a:t>
            </a:r>
            <a:b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подача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ходатайства (Производство в суде первой инстанции/Производство в суде апелляционной инстанции)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ходатайство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предоставлении копии аудиозаписи судебного заседания (Производство в суде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апелляционной инстанции) </a:t>
            </a:r>
            <a:b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отзыв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(Производство в суде кассационной инстанции/Производство в суде апелляционной инстанции)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апелляционная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(частная)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жалоба (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 в суде апелляционной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инстанции)</a:t>
            </a:r>
            <a:b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ходатайство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пересмотре судебного акта в кассационном порядке (Производство в суде кассационной инстанции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893" y="3399453"/>
            <a:ext cx="1164188" cy="9552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8586" y="3460342"/>
            <a:ext cx="934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м. 2021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36543" y="729029"/>
            <a:ext cx="21189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СУДЫ-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GIS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3249" y="2441009"/>
            <a:ext cx="6306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ГЕОЛОКАЦИЯ, АДРЕСА </a:t>
            </a:r>
          </a:p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 ТЕЛЕФОНЫ: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2814" y="1580734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84399" y="3391403"/>
            <a:ext cx="45370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СУДОВ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АДВОКАТОВ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НОТАРИУСОВ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МЕДИАТОРОВ</a:t>
            </a:r>
            <a:endParaRPr lang="ru-RU" sz="20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15416" y="1203396"/>
            <a:ext cx="21611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(http://ofﬁce.sud.kz/gis)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290"/>
          <p:cNvSpPr/>
          <p:nvPr/>
        </p:nvSpPr>
        <p:spPr>
          <a:xfrm>
            <a:off x="1490483" y="2151724"/>
            <a:ext cx="4681984" cy="4026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82123" y="893825"/>
            <a:ext cx="7537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ЭЛЕКТРОННОЕ СУДОПРОИЗВОДСТВО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49438"/>
              </p:ext>
            </p:extLst>
          </p:nvPr>
        </p:nvGraphicFramePr>
        <p:xfrm>
          <a:off x="189186" y="1735298"/>
          <a:ext cx="11808375" cy="417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9147">
                  <a:extLst>
                    <a:ext uri="{9D8B030D-6E8A-4147-A177-3AD203B41FA5}">
                      <a16:colId xmlns="" xmlns:a16="http://schemas.microsoft.com/office/drawing/2014/main" val="2008906226"/>
                    </a:ext>
                  </a:extLst>
                </a:gridCol>
                <a:gridCol w="1474162"/>
                <a:gridCol w="1439622"/>
                <a:gridCol w="1457722">
                  <a:extLst>
                    <a:ext uri="{9D8B030D-6E8A-4147-A177-3AD203B41FA5}">
                      <a16:colId xmlns="" xmlns:a16="http://schemas.microsoft.com/office/drawing/2014/main" val="2135804369"/>
                    </a:ext>
                  </a:extLst>
                </a:gridCol>
                <a:gridCol w="14577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ПОСТУПИЛО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 м. 2021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94946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СУДЕБНЫЙ КАБИНЕТ</a:t>
                      </a:r>
                      <a:endParaRPr lang="ru-RU" sz="1800" b="1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4831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ДОКУМЕНТОВ</a:t>
                      </a:r>
                      <a:endParaRPr lang="ru-RU" sz="1800" b="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1 245 тыс.</a:t>
                      </a:r>
                      <a:endParaRPr lang="ru-RU" sz="1800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1 011 тыс.</a:t>
                      </a:r>
                      <a:endParaRPr lang="ru-RU" sz="1800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1 068 тыс.</a:t>
                      </a:r>
                      <a:endParaRPr lang="ru-RU" sz="1800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580 тыс.</a:t>
                      </a:r>
                      <a:endParaRPr lang="ru-RU" sz="1800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340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В Т.Ч ИСКОВЫЕ ЗАЯВЛЕНИЯ, О ВЫНЕСЕНИИ СУДЕБНОГО ПРИКАЗА, В ПОРЯДКЕ ОСОБОГО И ОСОБОГО ИСКОВОГО ПРОИЗВОДСТВА</a:t>
                      </a:r>
                      <a:endParaRPr lang="ru-RU" sz="1800" b="0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814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512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383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211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156978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47D7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ЭЛЕКТРОННОЕ ГРАЖДАНСКОЕ ДЕЛО</a:t>
                      </a:r>
                      <a:endParaRPr lang="ru-RU" sz="1800" b="1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77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ЗАЯВЛЕНИЯ О ВЫНЕСЕНИИ ПРИКАЗА</a:t>
                      </a:r>
                      <a:endParaRPr lang="ru-RU" sz="1800" b="0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214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61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33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23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426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ИСКОВЫЕ ЗАЯВЛЕНИЯ В ПОРЯДКЕ УПРОЩЕННОГО ПРОИЗВОДСТВА</a:t>
                      </a:r>
                      <a:endParaRPr lang="ru-RU" sz="1800" b="0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206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162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90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30 тыс.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032477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47D7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ЭЛЕКТРОННОЕ УГОЛОВНОЕ ДЕЛО</a:t>
                      </a:r>
                      <a:endParaRPr lang="ru-RU" sz="1800" b="1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47D7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750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ДЕЛА НЕБОЛЬШОЙ ТЯЖЕСТИ (ОД</a:t>
                      </a:r>
                      <a:r>
                        <a:rPr lang="kk-KZ" sz="1800" b="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800" b="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ОЭПИЗОДНЫЕ)</a:t>
                      </a:r>
                      <a:endParaRPr lang="ru-RU" sz="1800" b="0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5 038 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9 023 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11 813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6 373</a:t>
                      </a:r>
                      <a:endParaRPr lang="ru-RU" sz="1800" b="1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8194566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22814" y="6010557"/>
            <a:ext cx="10277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Clr>
                <a:srgbClr val="F47D70"/>
              </a:buClr>
            </a:pPr>
            <a:r>
              <a:rPr lang="ru-RU" sz="1600" i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 суды республики </a:t>
            </a:r>
            <a:r>
              <a:rPr lang="ru-RU" sz="1600" i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79% </a:t>
            </a:r>
            <a:r>
              <a:rPr lang="ru-RU" sz="1600" i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дел поступает электронно через «</a:t>
            </a:r>
            <a:r>
              <a:rPr lang="ru-RU" sz="1600" i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Судебный кабинет»</a:t>
            </a:r>
            <a:endParaRPr lang="ru-RU" sz="1200" i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38964" y="729029"/>
            <a:ext cx="69140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ЦИФРОВОЙ ПОМОЩНИК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«КӨМЕК» 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89258" y="2792552"/>
            <a:ext cx="6306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ГЕОЛОКАЦИЯ, АДРЕСА </a:t>
            </a:r>
          </a:p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 ТЕЛЕФОНЫ СУДОВ: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2814" y="1580734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89258" y="3742946"/>
            <a:ext cx="5213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ИНТЕРАКТИВНАЯ ПОМОЩЬ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БЫСТРЫЙ ДОСТУП К САЙТАМ СУДОВ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ОТВЕТЫ НА ЧАСТЫЕ ВОПРОСЫ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0557" y="1203396"/>
            <a:ext cx="25308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ЧАТ-БОТ НА САЙТЕ </a:t>
            </a:r>
            <a:r>
              <a:rPr lang="en-US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SUD.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287"/>
          <p:cNvSpPr/>
          <p:nvPr/>
        </p:nvSpPr>
        <p:spPr>
          <a:xfrm>
            <a:off x="2494816" y="2000928"/>
            <a:ext cx="2725220" cy="4201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44924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13878"/>
          <a:stretch/>
        </p:blipFill>
        <p:spPr>
          <a:xfrm>
            <a:off x="4514850" y="1261"/>
            <a:ext cx="7658100" cy="685673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9"/>
          <a:stretch/>
        </p:blipFill>
        <p:spPr>
          <a:xfrm>
            <a:off x="3360" y="997353"/>
            <a:ext cx="447339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23958" y="3096679"/>
            <a:ext cx="675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  <a:endParaRPr lang="ru-RU" sz="48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72100" y="4333875"/>
            <a:ext cx="5857875" cy="0"/>
          </a:xfrm>
          <a:prstGeom prst="line">
            <a:avLst/>
          </a:prstGeom>
          <a:ln w="19050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81870" y="1459230"/>
            <a:ext cx="293541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250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65034" y="823625"/>
            <a:ext cx="98619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err="1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Телеграм</a:t>
            </a:r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-бот </a:t>
            </a:r>
            <a:r>
              <a:rPr lang="ru-RU" sz="3000" b="1" dirty="0" err="1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-Сот </a:t>
            </a:r>
            <a:r>
              <a:rPr lang="ru-RU" sz="3000" b="1" dirty="0" err="1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Көмек</a:t>
            </a:r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ru-RU" sz="3000" b="1" dirty="0" err="1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smart_court_bot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26924" y="2429934"/>
            <a:ext cx="5665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ИНТЕРАКТИВНАЯ ПОМОЩЬ 24/7: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2814" y="1675330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26923" y="3143838"/>
            <a:ext cx="52026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2000" b="1" dirty="0" err="1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elegram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-бот 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feedbacksud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kk-KZ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даст ответ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вопросам судов и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делопроизводства</a:t>
            </a:r>
          </a:p>
          <a:p>
            <a:pPr>
              <a:buClr>
                <a:srgbClr val="F47D70"/>
              </a:buClr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Telegram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канал 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суда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 раздел 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для размещения новостной ленты, информации,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видео-контента 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 других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материалов 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 работе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судов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4" y="2070654"/>
            <a:ext cx="2429834" cy="4298618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58" y="2072559"/>
            <a:ext cx="2440610" cy="4296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8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75599" y="905482"/>
            <a:ext cx="64408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ДЕЛАЕМ: </a:t>
            </a:r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НОВЫЙ ФУНКЦИОНАЛ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2814" y="1599784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28300" y="2701980"/>
            <a:ext cx="6757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РОБОТИЗАЦИЯ БИЗНЕС-ПРОЦЕССОВ </a:t>
            </a:r>
            <a:r>
              <a:rPr lang="ru-RU" sz="20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дело- </a:t>
            </a:r>
            <a:r>
              <a:rPr lang="ru-RU" sz="20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 судопроизводстве</a:t>
            </a: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F47D70"/>
              </a:buClr>
            </a:pPr>
            <a:endParaRPr lang="ru-RU" sz="2000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ПРОГНОЗИРОВАНИЕ 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ИСХОДА ДЕЛА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28301" y="4231236"/>
            <a:ext cx="6757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АРМ ДЛЯ УЧАСТНИКОВ </a:t>
            </a:r>
            <a:r>
              <a:rPr lang="ru-RU" sz="20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(судья, прокурор, </a:t>
            </a: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адвокат)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ЭЛЕКТРОННЫЙ </a:t>
            </a:r>
            <a:r>
              <a:rPr lang="ru-RU" sz="2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СУДЕБНЫЙ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</p:txBody>
      </p:sp>
    </p:spTree>
    <p:extLst>
      <p:ext uri="{BB962C8B-B14F-4D97-AF65-F5344CB8AC3E}">
        <p14:creationId xmlns:p14="http://schemas.microsoft.com/office/powerpoint/2010/main" val="27308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75993" y="905482"/>
            <a:ext cx="68400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ДЕЛАЕМ: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ЦИФРОВАЯ АНАЛИТИКА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00916" y="2655929"/>
            <a:ext cx="50499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en-US" sz="2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IT-</a:t>
            </a:r>
            <a:r>
              <a:rPr lang="ru-RU" sz="2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ПРОДУКТ ДЛЯ: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2814" y="1580734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600916" y="3435743"/>
            <a:ext cx="417510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МОНИТОРИНГА ЖИЗНЕННОГО ЦИКЛА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СУДЕБНОГО АКТА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ИНТЕЛЛЕКТУАЛЬНОГО ПОИСКА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СУДЕБНЫХ РЕШЕНИЙ (ТЕСТИРУЕТСЯ)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ПРОГНОЗА ИСХОДА ДЕЛ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287"/>
          <p:cNvSpPr/>
          <p:nvPr/>
        </p:nvSpPr>
        <p:spPr>
          <a:xfrm>
            <a:off x="1631183" y="2367754"/>
            <a:ext cx="4547813" cy="3126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1887" y="905482"/>
            <a:ext cx="10848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ДЕЛАЕМ: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ЭЛЕКТРОННЫЙ ЗАЛ СУДЕБНЫХ ЗАСЕДАНИЙ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31008" y="167593"/>
            <a:ext cx="15365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SMART-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00916" y="2655929"/>
            <a:ext cx="50499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ЧТО ДАЁТ: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2814" y="1580734"/>
            <a:ext cx="10299308" cy="0"/>
          </a:xfrm>
          <a:prstGeom prst="line">
            <a:avLst/>
          </a:prstGeom>
          <a:ln w="28575">
            <a:solidFill>
              <a:srgbClr val="1B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600916" y="3187157"/>
            <a:ext cx="47407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ЭЛЕКТРОННЫЙ ФОРМАТ ЗАСЕДАНИЯ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УДАЛЁННОЕ УЧАСТИЕ ПО ГАДЖЕТАМ И ВКС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00916" y="4098935"/>
            <a:ext cx="50499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2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ЗАДАЧИ НА 2021 ГОД: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00916" y="4630163"/>
            <a:ext cx="4740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ОБОРУДОВАТЬ 477 </a:t>
            </a: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ЗАЛОВ*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НАЧАТЬ </a:t>
            </a:r>
            <a:r>
              <a:rPr lang="ru-RU" sz="15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ПЕРЕХОД НА БЕЗБУМАЖНОЕ РАССМОТРЕНИЕ УГОЛОВНЫХ ДЕЛ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960324" y="2281224"/>
            <a:ext cx="5034933" cy="3133981"/>
            <a:chOff x="988313" y="1610804"/>
            <a:chExt cx="2406573" cy="1497965"/>
          </a:xfrm>
        </p:grpSpPr>
        <p:grpSp>
          <p:nvGrpSpPr>
            <p:cNvPr id="17" name="object 297"/>
            <p:cNvGrpSpPr/>
            <p:nvPr/>
          </p:nvGrpSpPr>
          <p:grpSpPr>
            <a:xfrm>
              <a:off x="988313" y="2767012"/>
              <a:ext cx="508634" cy="341630"/>
              <a:chOff x="988313" y="2767012"/>
              <a:chExt cx="508634" cy="341630"/>
            </a:xfrm>
          </p:grpSpPr>
          <p:sp>
            <p:nvSpPr>
              <p:cNvPr id="80" name="object 298"/>
              <p:cNvSpPr/>
              <p:nvPr/>
            </p:nvSpPr>
            <p:spPr>
              <a:xfrm>
                <a:off x="992758" y="2856915"/>
                <a:ext cx="281940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213360">
                    <a:moveTo>
                      <a:pt x="263639" y="212928"/>
                    </a:moveTo>
                    <a:lnTo>
                      <a:pt x="18034" y="212928"/>
                    </a:lnTo>
                    <a:lnTo>
                      <a:pt x="11010" y="211508"/>
                    </a:lnTo>
                    <a:lnTo>
                      <a:pt x="5278" y="207638"/>
                    </a:lnTo>
                    <a:lnTo>
                      <a:pt x="1415" y="201901"/>
                    </a:lnTo>
                    <a:lnTo>
                      <a:pt x="0" y="194881"/>
                    </a:lnTo>
                    <a:lnTo>
                      <a:pt x="0" y="18046"/>
                    </a:lnTo>
                    <a:lnTo>
                      <a:pt x="1415" y="11021"/>
                    </a:lnTo>
                    <a:lnTo>
                      <a:pt x="5278" y="5284"/>
                    </a:lnTo>
                    <a:lnTo>
                      <a:pt x="11010" y="1417"/>
                    </a:lnTo>
                    <a:lnTo>
                      <a:pt x="18034" y="0"/>
                    </a:lnTo>
                    <a:lnTo>
                      <a:pt x="263639" y="0"/>
                    </a:lnTo>
                    <a:lnTo>
                      <a:pt x="270657" y="1417"/>
                    </a:lnTo>
                    <a:lnTo>
                      <a:pt x="276390" y="5284"/>
                    </a:lnTo>
                    <a:lnTo>
                      <a:pt x="280255" y="11021"/>
                    </a:lnTo>
                    <a:lnTo>
                      <a:pt x="281673" y="18046"/>
                    </a:lnTo>
                    <a:lnTo>
                      <a:pt x="281673" y="194881"/>
                    </a:lnTo>
                    <a:lnTo>
                      <a:pt x="280255" y="201901"/>
                    </a:lnTo>
                    <a:lnTo>
                      <a:pt x="276390" y="207638"/>
                    </a:lnTo>
                    <a:lnTo>
                      <a:pt x="270657" y="211508"/>
                    </a:lnTo>
                    <a:lnTo>
                      <a:pt x="263639" y="212928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object 299"/>
              <p:cNvSpPr/>
              <p:nvPr/>
            </p:nvSpPr>
            <p:spPr>
              <a:xfrm>
                <a:off x="1100239" y="3069844"/>
                <a:ext cx="6731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67309" h="34289">
                    <a:moveTo>
                      <a:pt x="66725" y="33858"/>
                    </a:moveTo>
                    <a:lnTo>
                      <a:pt x="0" y="33858"/>
                    </a:lnTo>
                    <a:lnTo>
                      <a:pt x="8166" y="0"/>
                    </a:lnTo>
                    <a:lnTo>
                      <a:pt x="58559" y="0"/>
                    </a:lnTo>
                    <a:lnTo>
                      <a:pt x="66725" y="33858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object 300"/>
              <p:cNvSpPr/>
              <p:nvPr/>
            </p:nvSpPr>
            <p:spPr>
              <a:xfrm>
                <a:off x="1057008" y="3103702"/>
                <a:ext cx="1536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3669">
                    <a:moveTo>
                      <a:pt x="0" y="0"/>
                    </a:moveTo>
                    <a:lnTo>
                      <a:pt x="153187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object 301"/>
              <p:cNvSpPr/>
              <p:nvPr/>
            </p:nvSpPr>
            <p:spPr>
              <a:xfrm>
                <a:off x="992758" y="3025952"/>
                <a:ext cx="2819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940">
                    <a:moveTo>
                      <a:pt x="0" y="0"/>
                    </a:moveTo>
                    <a:lnTo>
                      <a:pt x="281673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object 302"/>
              <p:cNvSpPr/>
              <p:nvPr/>
            </p:nvSpPr>
            <p:spPr>
              <a:xfrm>
                <a:off x="1123848" y="3037611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4" h="19685">
                    <a:moveTo>
                      <a:pt x="19481" y="9740"/>
                    </a:moveTo>
                    <a:lnTo>
                      <a:pt x="19481" y="15125"/>
                    </a:lnTo>
                    <a:lnTo>
                      <a:pt x="15125" y="19494"/>
                    </a:lnTo>
                    <a:lnTo>
                      <a:pt x="9740" y="19494"/>
                    </a:lnTo>
                    <a:lnTo>
                      <a:pt x="4368" y="19494"/>
                    </a:lnTo>
                    <a:lnTo>
                      <a:pt x="0" y="15125"/>
                    </a:lnTo>
                    <a:lnTo>
                      <a:pt x="0" y="9740"/>
                    </a:lnTo>
                    <a:lnTo>
                      <a:pt x="0" y="4368"/>
                    </a:lnTo>
                    <a:lnTo>
                      <a:pt x="4368" y="0"/>
                    </a:lnTo>
                    <a:lnTo>
                      <a:pt x="9740" y="0"/>
                    </a:lnTo>
                    <a:lnTo>
                      <a:pt x="15125" y="0"/>
                    </a:lnTo>
                    <a:lnTo>
                      <a:pt x="19481" y="4368"/>
                    </a:lnTo>
                    <a:lnTo>
                      <a:pt x="19481" y="9740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object 303"/>
              <p:cNvSpPr/>
              <p:nvPr/>
            </p:nvSpPr>
            <p:spPr>
              <a:xfrm>
                <a:off x="1321320" y="2771457"/>
                <a:ext cx="171450" cy="33274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332739">
                    <a:moveTo>
                      <a:pt x="171119" y="332244"/>
                    </a:moveTo>
                    <a:lnTo>
                      <a:pt x="0" y="332244"/>
                    </a:lnTo>
                    <a:lnTo>
                      <a:pt x="0" y="0"/>
                    </a:lnTo>
                    <a:lnTo>
                      <a:pt x="171119" y="0"/>
                    </a:lnTo>
                    <a:lnTo>
                      <a:pt x="171119" y="332244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object 304"/>
              <p:cNvSpPr/>
              <p:nvPr/>
            </p:nvSpPr>
            <p:spPr>
              <a:xfrm>
                <a:off x="1321320" y="2817863"/>
                <a:ext cx="171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11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object 305"/>
              <p:cNvSpPr/>
              <p:nvPr/>
            </p:nvSpPr>
            <p:spPr>
              <a:xfrm>
                <a:off x="1321320" y="2856915"/>
                <a:ext cx="171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11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object 306"/>
              <p:cNvSpPr/>
              <p:nvPr/>
            </p:nvSpPr>
            <p:spPr>
              <a:xfrm>
                <a:off x="1321320" y="2895981"/>
                <a:ext cx="171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11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object 307"/>
              <p:cNvSpPr/>
              <p:nvPr/>
            </p:nvSpPr>
            <p:spPr>
              <a:xfrm>
                <a:off x="1384617" y="3025089"/>
                <a:ext cx="4508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45085">
                    <a:moveTo>
                      <a:pt x="44538" y="22263"/>
                    </a:moveTo>
                    <a:lnTo>
                      <a:pt x="42789" y="30935"/>
                    </a:lnTo>
                    <a:lnTo>
                      <a:pt x="38017" y="38015"/>
                    </a:lnTo>
                    <a:lnTo>
                      <a:pt x="30940" y="42788"/>
                    </a:lnTo>
                    <a:lnTo>
                      <a:pt x="22275" y="44538"/>
                    </a:lnTo>
                    <a:lnTo>
                      <a:pt x="13603" y="42788"/>
                    </a:lnTo>
                    <a:lnTo>
                      <a:pt x="6523" y="38015"/>
                    </a:lnTo>
                    <a:lnTo>
                      <a:pt x="1750" y="30935"/>
                    </a:lnTo>
                    <a:lnTo>
                      <a:pt x="0" y="22263"/>
                    </a:lnTo>
                    <a:lnTo>
                      <a:pt x="1750" y="13598"/>
                    </a:lnTo>
                    <a:lnTo>
                      <a:pt x="6523" y="6521"/>
                    </a:lnTo>
                    <a:lnTo>
                      <a:pt x="13603" y="1749"/>
                    </a:lnTo>
                    <a:lnTo>
                      <a:pt x="22275" y="0"/>
                    </a:lnTo>
                    <a:lnTo>
                      <a:pt x="30940" y="1749"/>
                    </a:lnTo>
                    <a:lnTo>
                      <a:pt x="38017" y="6521"/>
                    </a:lnTo>
                    <a:lnTo>
                      <a:pt x="42789" y="13598"/>
                    </a:lnTo>
                    <a:lnTo>
                      <a:pt x="44538" y="22263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object 308"/>
            <p:cNvGrpSpPr/>
            <p:nvPr/>
          </p:nvGrpSpPr>
          <p:grpSpPr>
            <a:xfrm>
              <a:off x="1306372" y="1610804"/>
              <a:ext cx="2088514" cy="1497965"/>
              <a:chOff x="1306372" y="1610804"/>
              <a:chExt cx="2088514" cy="1497965"/>
            </a:xfrm>
          </p:grpSpPr>
          <p:sp>
            <p:nvSpPr>
              <p:cNvPr id="20" name="object 309"/>
              <p:cNvSpPr/>
              <p:nvPr/>
            </p:nvSpPr>
            <p:spPr>
              <a:xfrm>
                <a:off x="1945320" y="2433804"/>
                <a:ext cx="148275" cy="168452"/>
              </a:xfrm>
              <a:prstGeom prst="rect">
                <a:avLst/>
              </a:prstGeom>
              <a:blipFill>
                <a:blip cstate="print"/>
                <a:stretch>
                  <a:fillRect/>
                </a:stretch>
              </a:blipFill>
              <a:ln w="19050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bject 310"/>
              <p:cNvSpPr/>
              <p:nvPr/>
            </p:nvSpPr>
            <p:spPr>
              <a:xfrm>
                <a:off x="2138387" y="2440317"/>
                <a:ext cx="112922" cy="100841"/>
              </a:xfrm>
              <a:prstGeom prst="rect">
                <a:avLst/>
              </a:prstGeom>
              <a:blipFill>
                <a:blip cstate="print"/>
                <a:stretch>
                  <a:fillRect/>
                </a:stretch>
              </a:blipFill>
              <a:ln w="19050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object 311"/>
              <p:cNvSpPr/>
              <p:nvPr/>
            </p:nvSpPr>
            <p:spPr>
              <a:xfrm>
                <a:off x="2006523" y="2297074"/>
                <a:ext cx="268605" cy="243204"/>
              </a:xfrm>
              <a:custGeom>
                <a:avLst/>
                <a:gdLst/>
                <a:ahLst/>
                <a:cxnLst/>
                <a:rect l="l" t="t" r="r" b="b"/>
                <a:pathLst>
                  <a:path w="268605" h="243205">
                    <a:moveTo>
                      <a:pt x="88036" y="60604"/>
                    </a:moveTo>
                    <a:lnTo>
                      <a:pt x="52324" y="91184"/>
                    </a:lnTo>
                    <a:lnTo>
                      <a:pt x="24501" y="120013"/>
                    </a:lnTo>
                    <a:lnTo>
                      <a:pt x="6436" y="141448"/>
                    </a:lnTo>
                    <a:lnTo>
                      <a:pt x="0" y="149847"/>
                    </a:lnTo>
                    <a:lnTo>
                      <a:pt x="70497" y="242887"/>
                    </a:lnTo>
                    <a:lnTo>
                      <a:pt x="123137" y="221795"/>
                    </a:lnTo>
                    <a:lnTo>
                      <a:pt x="179730" y="181597"/>
                    </a:lnTo>
                    <a:lnTo>
                      <a:pt x="217714" y="149453"/>
                    </a:lnTo>
                    <a:lnTo>
                      <a:pt x="245459" y="121037"/>
                    </a:lnTo>
                    <a:lnTo>
                      <a:pt x="268249" y="93014"/>
                    </a:lnTo>
                    <a:lnTo>
                      <a:pt x="197764" y="0"/>
                    </a:lnTo>
                    <a:lnTo>
                      <a:pt x="163602" y="12855"/>
                    </a:lnTo>
                    <a:lnTo>
                      <a:pt x="140785" y="23453"/>
                    </a:lnTo>
                    <a:lnTo>
                      <a:pt x="119025" y="37476"/>
                    </a:lnTo>
                    <a:lnTo>
                      <a:pt x="88036" y="60604"/>
                    </a:lnTo>
                    <a:close/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object 312"/>
              <p:cNvSpPr/>
              <p:nvPr/>
            </p:nvSpPr>
            <p:spPr>
              <a:xfrm>
                <a:off x="2195283" y="2500782"/>
                <a:ext cx="310419" cy="376751"/>
              </a:xfrm>
              <a:prstGeom prst="rect">
                <a:avLst/>
              </a:prstGeom>
              <a:blipFill>
                <a:blip cstate="print"/>
                <a:stretch>
                  <a:fillRect/>
                </a:stretch>
              </a:blipFill>
              <a:ln w="19050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object 313"/>
              <p:cNvSpPr/>
              <p:nvPr/>
            </p:nvSpPr>
            <p:spPr>
              <a:xfrm>
                <a:off x="2195117" y="2244510"/>
                <a:ext cx="148275" cy="168438"/>
              </a:xfrm>
              <a:prstGeom prst="rect">
                <a:avLst/>
              </a:prstGeom>
              <a:blipFill>
                <a:blip cstate="print"/>
                <a:stretch>
                  <a:fillRect/>
                </a:stretch>
              </a:blipFill>
              <a:ln w="19050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object 314"/>
              <p:cNvSpPr/>
              <p:nvPr/>
            </p:nvSpPr>
            <p:spPr>
              <a:xfrm>
                <a:off x="1888693" y="2819997"/>
                <a:ext cx="2381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53975">
                    <a:moveTo>
                      <a:pt x="213194" y="0"/>
                    </a:moveTo>
                    <a:lnTo>
                      <a:pt x="24307" y="0"/>
                    </a:lnTo>
                    <a:lnTo>
                      <a:pt x="14846" y="1910"/>
                    </a:lnTo>
                    <a:lnTo>
                      <a:pt x="7119" y="7121"/>
                    </a:lnTo>
                    <a:lnTo>
                      <a:pt x="1910" y="14851"/>
                    </a:lnTo>
                    <a:lnTo>
                      <a:pt x="0" y="24320"/>
                    </a:lnTo>
                    <a:lnTo>
                      <a:pt x="0" y="53848"/>
                    </a:lnTo>
                    <a:lnTo>
                      <a:pt x="237515" y="53848"/>
                    </a:lnTo>
                    <a:lnTo>
                      <a:pt x="237515" y="24320"/>
                    </a:lnTo>
                    <a:lnTo>
                      <a:pt x="235604" y="14851"/>
                    </a:lnTo>
                    <a:lnTo>
                      <a:pt x="230393" y="7121"/>
                    </a:lnTo>
                    <a:lnTo>
                      <a:pt x="222663" y="1910"/>
                    </a:lnTo>
                    <a:lnTo>
                      <a:pt x="213194" y="0"/>
                    </a:lnTo>
                    <a:close/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object 315"/>
              <p:cNvSpPr/>
              <p:nvPr/>
            </p:nvSpPr>
            <p:spPr>
              <a:xfrm>
                <a:off x="1917750" y="2788920"/>
                <a:ext cx="1758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5894">
                    <a:moveTo>
                      <a:pt x="0" y="0"/>
                    </a:moveTo>
                    <a:lnTo>
                      <a:pt x="17586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object 316"/>
              <p:cNvSpPr/>
              <p:nvPr/>
            </p:nvSpPr>
            <p:spPr>
              <a:xfrm>
                <a:off x="1389316" y="2714980"/>
                <a:ext cx="0" cy="635"/>
              </a:xfrm>
              <a:custGeom>
                <a:avLst/>
                <a:gdLst/>
                <a:ahLst/>
                <a:cxnLst/>
                <a:rect l="l" t="t" r="r" b="b"/>
                <a:pathLst>
                  <a:path h="635">
                    <a:moveTo>
                      <a:pt x="-3175" y="317"/>
                    </a:moveTo>
                    <a:lnTo>
                      <a:pt x="3175" y="317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object 317"/>
              <p:cNvSpPr/>
              <p:nvPr/>
            </p:nvSpPr>
            <p:spPr>
              <a:xfrm>
                <a:off x="1389316" y="2560904"/>
                <a:ext cx="0" cy="127635"/>
              </a:xfrm>
              <a:custGeom>
                <a:avLst/>
                <a:gdLst/>
                <a:ahLst/>
                <a:cxnLst/>
                <a:rect l="l" t="t" r="r" b="b"/>
                <a:pathLst>
                  <a:path h="127635">
                    <a:moveTo>
                      <a:pt x="0" y="127279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2F50A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object 318"/>
              <p:cNvSpPr/>
              <p:nvPr/>
            </p:nvSpPr>
            <p:spPr>
              <a:xfrm>
                <a:off x="1389316" y="254687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0" y="634"/>
                    </a:moveTo>
                    <a:lnTo>
                      <a:pt x="0" y="0"/>
                    </a:lnTo>
                    <a:lnTo>
                      <a:pt x="635" y="0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object 319"/>
              <p:cNvSpPr/>
              <p:nvPr/>
            </p:nvSpPr>
            <p:spPr>
              <a:xfrm>
                <a:off x="1414983" y="2546870"/>
                <a:ext cx="4610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1010">
                    <a:moveTo>
                      <a:pt x="0" y="0"/>
                    </a:moveTo>
                    <a:lnTo>
                      <a:pt x="460552" y="0"/>
                    </a:lnTo>
                  </a:path>
                </a:pathLst>
              </a:custGeom>
              <a:ln w="19050">
                <a:solidFill>
                  <a:srgbClr val="2F50A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object 320"/>
              <p:cNvSpPr/>
              <p:nvPr/>
            </p:nvSpPr>
            <p:spPr>
              <a:xfrm>
                <a:off x="1888045" y="2546870"/>
                <a:ext cx="6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35">
                    <a:moveTo>
                      <a:pt x="317" y="-3175"/>
                    </a:moveTo>
                    <a:lnTo>
                      <a:pt x="317" y="3174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object 321"/>
              <p:cNvSpPr/>
              <p:nvPr/>
            </p:nvSpPr>
            <p:spPr>
              <a:xfrm>
                <a:off x="1310817" y="2005901"/>
                <a:ext cx="147955" cy="264160"/>
              </a:xfrm>
              <a:custGeom>
                <a:avLst/>
                <a:gdLst/>
                <a:ahLst/>
                <a:cxnLst/>
                <a:rect l="l" t="t" r="r" b="b"/>
                <a:pathLst>
                  <a:path w="147955" h="264160">
                    <a:moveTo>
                      <a:pt x="126276" y="0"/>
                    </a:moveTo>
                    <a:lnTo>
                      <a:pt x="21310" y="0"/>
                    </a:lnTo>
                    <a:lnTo>
                      <a:pt x="13014" y="1676"/>
                    </a:lnTo>
                    <a:lnTo>
                      <a:pt x="6240" y="6246"/>
                    </a:lnTo>
                    <a:lnTo>
                      <a:pt x="1674" y="13024"/>
                    </a:lnTo>
                    <a:lnTo>
                      <a:pt x="0" y="21323"/>
                    </a:lnTo>
                    <a:lnTo>
                      <a:pt x="0" y="242773"/>
                    </a:lnTo>
                    <a:lnTo>
                      <a:pt x="1674" y="251077"/>
                    </a:lnTo>
                    <a:lnTo>
                      <a:pt x="6240" y="257854"/>
                    </a:lnTo>
                    <a:lnTo>
                      <a:pt x="13014" y="262422"/>
                    </a:lnTo>
                    <a:lnTo>
                      <a:pt x="21310" y="264096"/>
                    </a:lnTo>
                    <a:lnTo>
                      <a:pt x="126276" y="264096"/>
                    </a:lnTo>
                    <a:lnTo>
                      <a:pt x="134572" y="262422"/>
                    </a:lnTo>
                    <a:lnTo>
                      <a:pt x="141346" y="257854"/>
                    </a:lnTo>
                    <a:lnTo>
                      <a:pt x="145912" y="251077"/>
                    </a:lnTo>
                    <a:lnTo>
                      <a:pt x="147586" y="242773"/>
                    </a:lnTo>
                    <a:lnTo>
                      <a:pt x="147586" y="21323"/>
                    </a:lnTo>
                    <a:lnTo>
                      <a:pt x="145912" y="13024"/>
                    </a:lnTo>
                    <a:lnTo>
                      <a:pt x="141346" y="6246"/>
                    </a:lnTo>
                    <a:lnTo>
                      <a:pt x="134572" y="1676"/>
                    </a:lnTo>
                    <a:lnTo>
                      <a:pt x="126276" y="0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object 322"/>
              <p:cNvSpPr/>
              <p:nvPr/>
            </p:nvSpPr>
            <p:spPr>
              <a:xfrm>
                <a:off x="1310817" y="2039670"/>
                <a:ext cx="1479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7955">
                    <a:moveTo>
                      <a:pt x="0" y="0"/>
                    </a:moveTo>
                    <a:lnTo>
                      <a:pt x="147586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object 323"/>
              <p:cNvSpPr/>
              <p:nvPr/>
            </p:nvSpPr>
            <p:spPr>
              <a:xfrm>
                <a:off x="1310817" y="2222157"/>
                <a:ext cx="1479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7955">
                    <a:moveTo>
                      <a:pt x="0" y="0"/>
                    </a:moveTo>
                    <a:lnTo>
                      <a:pt x="147586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object 324"/>
              <p:cNvSpPr/>
              <p:nvPr/>
            </p:nvSpPr>
            <p:spPr>
              <a:xfrm>
                <a:off x="1371434" y="2023313"/>
                <a:ext cx="266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69">
                    <a:moveTo>
                      <a:pt x="0" y="0"/>
                    </a:moveTo>
                    <a:lnTo>
                      <a:pt x="26365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object 325"/>
              <p:cNvSpPr/>
              <p:nvPr/>
            </p:nvSpPr>
            <p:spPr>
              <a:xfrm>
                <a:off x="1379918" y="2241194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9397" y="4699"/>
                    </a:moveTo>
                    <a:lnTo>
                      <a:pt x="9397" y="7289"/>
                    </a:lnTo>
                    <a:lnTo>
                      <a:pt x="7289" y="9398"/>
                    </a:lnTo>
                    <a:lnTo>
                      <a:pt x="4698" y="9398"/>
                    </a:lnTo>
                    <a:lnTo>
                      <a:pt x="2108" y="9398"/>
                    </a:lnTo>
                    <a:lnTo>
                      <a:pt x="0" y="7289"/>
                    </a:lnTo>
                    <a:lnTo>
                      <a:pt x="0" y="4699"/>
                    </a:lnTo>
                    <a:lnTo>
                      <a:pt x="0" y="2108"/>
                    </a:lnTo>
                    <a:lnTo>
                      <a:pt x="2108" y="0"/>
                    </a:lnTo>
                    <a:lnTo>
                      <a:pt x="4698" y="0"/>
                    </a:lnTo>
                    <a:lnTo>
                      <a:pt x="7289" y="0"/>
                    </a:lnTo>
                    <a:lnTo>
                      <a:pt x="9397" y="2108"/>
                    </a:lnTo>
                    <a:lnTo>
                      <a:pt x="9397" y="4699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object 326"/>
              <p:cNvSpPr/>
              <p:nvPr/>
            </p:nvSpPr>
            <p:spPr>
              <a:xfrm>
                <a:off x="1492440" y="2065947"/>
                <a:ext cx="6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34">
                    <a:moveTo>
                      <a:pt x="0" y="0"/>
                    </a:moveTo>
                    <a:lnTo>
                      <a:pt x="635" y="0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object 327"/>
              <p:cNvSpPr/>
              <p:nvPr/>
            </p:nvSpPr>
            <p:spPr>
              <a:xfrm>
                <a:off x="1518602" y="2065947"/>
                <a:ext cx="5232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23239">
                    <a:moveTo>
                      <a:pt x="0" y="0"/>
                    </a:moveTo>
                    <a:lnTo>
                      <a:pt x="523151" y="0"/>
                    </a:lnTo>
                  </a:path>
                </a:pathLst>
              </a:custGeom>
              <a:ln w="19050">
                <a:solidFill>
                  <a:srgbClr val="2F50A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bject 328"/>
              <p:cNvSpPr/>
              <p:nvPr/>
            </p:nvSpPr>
            <p:spPr>
              <a:xfrm>
                <a:off x="2054504" y="206594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0" y="0"/>
                    </a:moveTo>
                    <a:lnTo>
                      <a:pt x="635" y="0"/>
                    </a:lnTo>
                    <a:lnTo>
                      <a:pt x="635" y="635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bject 329"/>
              <p:cNvSpPr/>
              <p:nvPr/>
            </p:nvSpPr>
            <p:spPr>
              <a:xfrm>
                <a:off x="2055139" y="2091245"/>
                <a:ext cx="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h="156210">
                    <a:moveTo>
                      <a:pt x="0" y="0"/>
                    </a:moveTo>
                    <a:lnTo>
                      <a:pt x="0" y="156019"/>
                    </a:lnTo>
                  </a:path>
                </a:pathLst>
              </a:custGeom>
              <a:ln w="19050">
                <a:solidFill>
                  <a:srgbClr val="2F50A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bject 330"/>
              <p:cNvSpPr/>
              <p:nvPr/>
            </p:nvSpPr>
            <p:spPr>
              <a:xfrm>
                <a:off x="1945551" y="1700707"/>
                <a:ext cx="281940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81939" h="213360">
                    <a:moveTo>
                      <a:pt x="263639" y="212915"/>
                    </a:moveTo>
                    <a:lnTo>
                      <a:pt x="18034" y="212915"/>
                    </a:lnTo>
                    <a:lnTo>
                      <a:pt x="11010" y="211497"/>
                    </a:lnTo>
                    <a:lnTo>
                      <a:pt x="5278" y="207632"/>
                    </a:lnTo>
                    <a:lnTo>
                      <a:pt x="1415" y="201899"/>
                    </a:lnTo>
                    <a:lnTo>
                      <a:pt x="0" y="194881"/>
                    </a:lnTo>
                    <a:lnTo>
                      <a:pt x="0" y="18033"/>
                    </a:lnTo>
                    <a:lnTo>
                      <a:pt x="1415" y="11015"/>
                    </a:lnTo>
                    <a:lnTo>
                      <a:pt x="5278" y="5283"/>
                    </a:lnTo>
                    <a:lnTo>
                      <a:pt x="11010" y="1417"/>
                    </a:lnTo>
                    <a:lnTo>
                      <a:pt x="18034" y="0"/>
                    </a:lnTo>
                    <a:lnTo>
                      <a:pt x="263639" y="0"/>
                    </a:lnTo>
                    <a:lnTo>
                      <a:pt x="270657" y="1417"/>
                    </a:lnTo>
                    <a:lnTo>
                      <a:pt x="276390" y="5283"/>
                    </a:lnTo>
                    <a:lnTo>
                      <a:pt x="280255" y="11015"/>
                    </a:lnTo>
                    <a:lnTo>
                      <a:pt x="281673" y="18033"/>
                    </a:lnTo>
                    <a:lnTo>
                      <a:pt x="281673" y="194881"/>
                    </a:lnTo>
                    <a:lnTo>
                      <a:pt x="280255" y="201899"/>
                    </a:lnTo>
                    <a:lnTo>
                      <a:pt x="276390" y="207632"/>
                    </a:lnTo>
                    <a:lnTo>
                      <a:pt x="270657" y="211497"/>
                    </a:lnTo>
                    <a:lnTo>
                      <a:pt x="263639" y="212915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object 331"/>
              <p:cNvSpPr/>
              <p:nvPr/>
            </p:nvSpPr>
            <p:spPr>
              <a:xfrm>
                <a:off x="2053031" y="1913623"/>
                <a:ext cx="6731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34289">
                    <a:moveTo>
                      <a:pt x="66725" y="33870"/>
                    </a:moveTo>
                    <a:lnTo>
                      <a:pt x="0" y="33870"/>
                    </a:lnTo>
                    <a:lnTo>
                      <a:pt x="8166" y="0"/>
                    </a:lnTo>
                    <a:lnTo>
                      <a:pt x="58546" y="0"/>
                    </a:lnTo>
                    <a:lnTo>
                      <a:pt x="66725" y="33870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object 332"/>
              <p:cNvSpPr/>
              <p:nvPr/>
            </p:nvSpPr>
            <p:spPr>
              <a:xfrm>
                <a:off x="1945551" y="1869744"/>
                <a:ext cx="2819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939">
                    <a:moveTo>
                      <a:pt x="0" y="0"/>
                    </a:moveTo>
                    <a:lnTo>
                      <a:pt x="281673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object 333"/>
              <p:cNvSpPr/>
              <p:nvPr/>
            </p:nvSpPr>
            <p:spPr>
              <a:xfrm>
                <a:off x="2076653" y="1881403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481" y="9740"/>
                    </a:moveTo>
                    <a:lnTo>
                      <a:pt x="19481" y="15125"/>
                    </a:lnTo>
                    <a:lnTo>
                      <a:pt x="15125" y="19481"/>
                    </a:lnTo>
                    <a:lnTo>
                      <a:pt x="9740" y="19481"/>
                    </a:lnTo>
                    <a:lnTo>
                      <a:pt x="4368" y="19481"/>
                    </a:lnTo>
                    <a:lnTo>
                      <a:pt x="0" y="15125"/>
                    </a:lnTo>
                    <a:lnTo>
                      <a:pt x="0" y="9740"/>
                    </a:lnTo>
                    <a:lnTo>
                      <a:pt x="0" y="4368"/>
                    </a:lnTo>
                    <a:lnTo>
                      <a:pt x="4368" y="0"/>
                    </a:lnTo>
                    <a:lnTo>
                      <a:pt x="9740" y="0"/>
                    </a:lnTo>
                    <a:lnTo>
                      <a:pt x="15125" y="0"/>
                    </a:lnTo>
                    <a:lnTo>
                      <a:pt x="19481" y="4368"/>
                    </a:lnTo>
                    <a:lnTo>
                      <a:pt x="19481" y="9740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object 334"/>
              <p:cNvSpPr/>
              <p:nvPr/>
            </p:nvSpPr>
            <p:spPr>
              <a:xfrm>
                <a:off x="2274112" y="1615249"/>
                <a:ext cx="171450" cy="33274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332739">
                    <a:moveTo>
                      <a:pt x="171119" y="332244"/>
                    </a:moveTo>
                    <a:lnTo>
                      <a:pt x="0" y="332244"/>
                    </a:lnTo>
                    <a:lnTo>
                      <a:pt x="0" y="0"/>
                    </a:lnTo>
                    <a:lnTo>
                      <a:pt x="171119" y="0"/>
                    </a:lnTo>
                    <a:lnTo>
                      <a:pt x="171119" y="332244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object 335"/>
              <p:cNvSpPr/>
              <p:nvPr/>
            </p:nvSpPr>
            <p:spPr>
              <a:xfrm>
                <a:off x="2274112" y="1661655"/>
                <a:ext cx="171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11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object 336"/>
              <p:cNvSpPr/>
              <p:nvPr/>
            </p:nvSpPr>
            <p:spPr>
              <a:xfrm>
                <a:off x="2274112" y="1700720"/>
                <a:ext cx="171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11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object 337"/>
              <p:cNvSpPr/>
              <p:nvPr/>
            </p:nvSpPr>
            <p:spPr>
              <a:xfrm>
                <a:off x="2274112" y="1739773"/>
                <a:ext cx="171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11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bject 338"/>
              <p:cNvSpPr/>
              <p:nvPr/>
            </p:nvSpPr>
            <p:spPr>
              <a:xfrm>
                <a:off x="2337422" y="1868881"/>
                <a:ext cx="4508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45085">
                    <a:moveTo>
                      <a:pt x="44526" y="22263"/>
                    </a:moveTo>
                    <a:lnTo>
                      <a:pt x="42776" y="30933"/>
                    </a:lnTo>
                    <a:lnTo>
                      <a:pt x="38004" y="38009"/>
                    </a:lnTo>
                    <a:lnTo>
                      <a:pt x="30928" y="42778"/>
                    </a:lnTo>
                    <a:lnTo>
                      <a:pt x="22263" y="44526"/>
                    </a:lnTo>
                    <a:lnTo>
                      <a:pt x="13592" y="42778"/>
                    </a:lnTo>
                    <a:lnTo>
                      <a:pt x="6516" y="38009"/>
                    </a:lnTo>
                    <a:lnTo>
                      <a:pt x="1748" y="30933"/>
                    </a:lnTo>
                    <a:lnTo>
                      <a:pt x="0" y="22263"/>
                    </a:lnTo>
                    <a:lnTo>
                      <a:pt x="1748" y="13598"/>
                    </a:lnTo>
                    <a:lnTo>
                      <a:pt x="6516" y="6521"/>
                    </a:lnTo>
                    <a:lnTo>
                      <a:pt x="13592" y="1749"/>
                    </a:lnTo>
                    <a:lnTo>
                      <a:pt x="22263" y="0"/>
                    </a:lnTo>
                    <a:lnTo>
                      <a:pt x="30928" y="1749"/>
                    </a:lnTo>
                    <a:lnTo>
                      <a:pt x="38004" y="6521"/>
                    </a:lnTo>
                    <a:lnTo>
                      <a:pt x="42776" y="13598"/>
                    </a:lnTo>
                    <a:lnTo>
                      <a:pt x="44526" y="22263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object 339"/>
              <p:cNvSpPr/>
              <p:nvPr/>
            </p:nvSpPr>
            <p:spPr>
              <a:xfrm>
                <a:off x="2246985" y="1978634"/>
                <a:ext cx="0" cy="1270"/>
              </a:xfrm>
              <a:custGeom>
                <a:avLst/>
                <a:gdLst/>
                <a:ahLst/>
                <a:cxnLst/>
                <a:rect l="l" t="t" r="r" b="b"/>
                <a:pathLst>
                  <a:path h="1269">
                    <a:moveTo>
                      <a:pt x="-3175" y="323"/>
                    </a:moveTo>
                    <a:lnTo>
                      <a:pt x="3175" y="323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object 340"/>
              <p:cNvSpPr/>
              <p:nvPr/>
            </p:nvSpPr>
            <p:spPr>
              <a:xfrm>
                <a:off x="2246985" y="2006015"/>
                <a:ext cx="0" cy="183515"/>
              </a:xfrm>
              <a:custGeom>
                <a:avLst/>
                <a:gdLst/>
                <a:ahLst/>
                <a:cxnLst/>
                <a:rect l="l" t="t" r="r" b="b"/>
                <a:pathLst>
                  <a:path h="183514">
                    <a:moveTo>
                      <a:pt x="0" y="0"/>
                    </a:moveTo>
                    <a:lnTo>
                      <a:pt x="0" y="183210"/>
                    </a:lnTo>
                  </a:path>
                </a:pathLst>
              </a:custGeom>
              <a:ln w="19050">
                <a:solidFill>
                  <a:srgbClr val="2F50A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bject 341"/>
              <p:cNvSpPr/>
              <p:nvPr/>
            </p:nvSpPr>
            <p:spPr>
              <a:xfrm>
                <a:off x="2243810" y="2202929"/>
                <a:ext cx="259079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259080" h="382905">
                    <a:moveTo>
                      <a:pt x="0" y="0"/>
                    </a:moveTo>
                    <a:lnTo>
                      <a:pt x="6350" y="0"/>
                    </a:lnTo>
                  </a:path>
                  <a:path w="259080" h="382905">
                    <a:moveTo>
                      <a:pt x="258610" y="375996"/>
                    </a:moveTo>
                    <a:lnTo>
                      <a:pt x="258610" y="382346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object 342"/>
              <p:cNvSpPr/>
              <p:nvPr/>
            </p:nvSpPr>
            <p:spPr>
              <a:xfrm>
                <a:off x="2528811" y="2582100"/>
                <a:ext cx="4527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2755">
                    <a:moveTo>
                      <a:pt x="0" y="0"/>
                    </a:moveTo>
                    <a:lnTo>
                      <a:pt x="452348" y="0"/>
                    </a:lnTo>
                  </a:path>
                </a:pathLst>
              </a:custGeom>
              <a:ln w="19050">
                <a:solidFill>
                  <a:srgbClr val="2F50A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object 343"/>
              <p:cNvSpPr/>
              <p:nvPr/>
            </p:nvSpPr>
            <p:spPr>
              <a:xfrm>
                <a:off x="2994190" y="2581452"/>
                <a:ext cx="635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269">
                    <a:moveTo>
                      <a:pt x="0" y="647"/>
                    </a:moveTo>
                    <a:lnTo>
                      <a:pt x="635" y="647"/>
                    </a:lnTo>
                    <a:lnTo>
                      <a:pt x="635" y="0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object 344"/>
              <p:cNvSpPr/>
              <p:nvPr/>
            </p:nvSpPr>
            <p:spPr>
              <a:xfrm>
                <a:off x="2994825" y="2324658"/>
                <a:ext cx="0" cy="231140"/>
              </a:xfrm>
              <a:custGeom>
                <a:avLst/>
                <a:gdLst/>
                <a:ahLst/>
                <a:cxnLst/>
                <a:rect l="l" t="t" r="r" b="b"/>
                <a:pathLst>
                  <a:path h="231139">
                    <a:moveTo>
                      <a:pt x="0" y="230987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2F50A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object 345"/>
              <p:cNvSpPr/>
              <p:nvPr/>
            </p:nvSpPr>
            <p:spPr>
              <a:xfrm>
                <a:off x="2890253" y="2005901"/>
                <a:ext cx="200025" cy="264160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264160">
                    <a:moveTo>
                      <a:pt x="178435" y="0"/>
                    </a:moveTo>
                    <a:lnTo>
                      <a:pt x="21323" y="0"/>
                    </a:lnTo>
                    <a:lnTo>
                      <a:pt x="13024" y="1676"/>
                    </a:lnTo>
                    <a:lnTo>
                      <a:pt x="6246" y="6246"/>
                    </a:lnTo>
                    <a:lnTo>
                      <a:pt x="1676" y="13024"/>
                    </a:lnTo>
                    <a:lnTo>
                      <a:pt x="0" y="21323"/>
                    </a:lnTo>
                    <a:lnTo>
                      <a:pt x="0" y="242773"/>
                    </a:lnTo>
                    <a:lnTo>
                      <a:pt x="1676" y="251077"/>
                    </a:lnTo>
                    <a:lnTo>
                      <a:pt x="6246" y="257854"/>
                    </a:lnTo>
                    <a:lnTo>
                      <a:pt x="13024" y="262422"/>
                    </a:lnTo>
                    <a:lnTo>
                      <a:pt x="21323" y="264096"/>
                    </a:lnTo>
                    <a:lnTo>
                      <a:pt x="178435" y="264096"/>
                    </a:lnTo>
                    <a:lnTo>
                      <a:pt x="186731" y="262422"/>
                    </a:lnTo>
                    <a:lnTo>
                      <a:pt x="193505" y="257854"/>
                    </a:lnTo>
                    <a:lnTo>
                      <a:pt x="198071" y="251077"/>
                    </a:lnTo>
                    <a:lnTo>
                      <a:pt x="199745" y="242773"/>
                    </a:lnTo>
                    <a:lnTo>
                      <a:pt x="199745" y="21323"/>
                    </a:lnTo>
                    <a:lnTo>
                      <a:pt x="198071" y="13024"/>
                    </a:lnTo>
                    <a:lnTo>
                      <a:pt x="193505" y="6246"/>
                    </a:lnTo>
                    <a:lnTo>
                      <a:pt x="186731" y="1676"/>
                    </a:lnTo>
                    <a:lnTo>
                      <a:pt x="178435" y="0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object 346"/>
              <p:cNvSpPr/>
              <p:nvPr/>
            </p:nvSpPr>
            <p:spPr>
              <a:xfrm>
                <a:off x="2890253" y="2039670"/>
                <a:ext cx="2000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025">
                    <a:moveTo>
                      <a:pt x="0" y="0"/>
                    </a:moveTo>
                    <a:lnTo>
                      <a:pt x="199745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object 347"/>
              <p:cNvSpPr/>
              <p:nvPr/>
            </p:nvSpPr>
            <p:spPr>
              <a:xfrm>
                <a:off x="2890253" y="2222157"/>
                <a:ext cx="2000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025">
                    <a:moveTo>
                      <a:pt x="0" y="0"/>
                    </a:moveTo>
                    <a:lnTo>
                      <a:pt x="199745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object 348"/>
              <p:cNvSpPr/>
              <p:nvPr/>
            </p:nvSpPr>
            <p:spPr>
              <a:xfrm>
                <a:off x="2971723" y="2023313"/>
                <a:ext cx="368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830">
                    <a:moveTo>
                      <a:pt x="0" y="0"/>
                    </a:moveTo>
                    <a:lnTo>
                      <a:pt x="36804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object 349"/>
              <p:cNvSpPr/>
              <p:nvPr/>
            </p:nvSpPr>
            <p:spPr>
              <a:xfrm>
                <a:off x="2985427" y="2241194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9398" y="4699"/>
                    </a:moveTo>
                    <a:lnTo>
                      <a:pt x="9398" y="7289"/>
                    </a:lnTo>
                    <a:lnTo>
                      <a:pt x="7289" y="9398"/>
                    </a:lnTo>
                    <a:lnTo>
                      <a:pt x="4699" y="9398"/>
                    </a:lnTo>
                    <a:lnTo>
                      <a:pt x="2095" y="9398"/>
                    </a:lnTo>
                    <a:lnTo>
                      <a:pt x="0" y="7289"/>
                    </a:lnTo>
                    <a:lnTo>
                      <a:pt x="0" y="4699"/>
                    </a:lnTo>
                    <a:lnTo>
                      <a:pt x="0" y="2108"/>
                    </a:lnTo>
                    <a:lnTo>
                      <a:pt x="2095" y="0"/>
                    </a:lnTo>
                    <a:lnTo>
                      <a:pt x="4699" y="0"/>
                    </a:lnTo>
                    <a:lnTo>
                      <a:pt x="7289" y="0"/>
                    </a:lnTo>
                    <a:lnTo>
                      <a:pt x="9398" y="2108"/>
                    </a:lnTo>
                    <a:lnTo>
                      <a:pt x="9398" y="4699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object 350"/>
              <p:cNvSpPr/>
              <p:nvPr/>
            </p:nvSpPr>
            <p:spPr>
              <a:xfrm>
                <a:off x="2994825" y="2311108"/>
                <a:ext cx="0" cy="635"/>
              </a:xfrm>
              <a:custGeom>
                <a:avLst/>
                <a:gdLst/>
                <a:ahLst/>
                <a:cxnLst/>
                <a:rect l="l" t="t" r="r" b="b"/>
                <a:pathLst>
                  <a:path h="635">
                    <a:moveTo>
                      <a:pt x="-3175" y="317"/>
                    </a:moveTo>
                    <a:lnTo>
                      <a:pt x="3175" y="317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object 351"/>
              <p:cNvSpPr/>
              <p:nvPr/>
            </p:nvSpPr>
            <p:spPr>
              <a:xfrm>
                <a:off x="2890253" y="2856916"/>
                <a:ext cx="281940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81939" h="213360">
                    <a:moveTo>
                      <a:pt x="263639" y="212928"/>
                    </a:moveTo>
                    <a:lnTo>
                      <a:pt x="18033" y="212928"/>
                    </a:lnTo>
                    <a:lnTo>
                      <a:pt x="11010" y="211508"/>
                    </a:lnTo>
                    <a:lnTo>
                      <a:pt x="5278" y="207638"/>
                    </a:lnTo>
                    <a:lnTo>
                      <a:pt x="1415" y="201901"/>
                    </a:lnTo>
                    <a:lnTo>
                      <a:pt x="0" y="194881"/>
                    </a:lnTo>
                    <a:lnTo>
                      <a:pt x="0" y="18046"/>
                    </a:lnTo>
                    <a:lnTo>
                      <a:pt x="1415" y="11021"/>
                    </a:lnTo>
                    <a:lnTo>
                      <a:pt x="5278" y="5284"/>
                    </a:lnTo>
                    <a:lnTo>
                      <a:pt x="11010" y="1417"/>
                    </a:lnTo>
                    <a:lnTo>
                      <a:pt x="18033" y="0"/>
                    </a:lnTo>
                    <a:lnTo>
                      <a:pt x="263639" y="0"/>
                    </a:lnTo>
                    <a:lnTo>
                      <a:pt x="270662" y="1417"/>
                    </a:lnTo>
                    <a:lnTo>
                      <a:pt x="276394" y="5284"/>
                    </a:lnTo>
                    <a:lnTo>
                      <a:pt x="280257" y="11021"/>
                    </a:lnTo>
                    <a:lnTo>
                      <a:pt x="281673" y="18046"/>
                    </a:lnTo>
                    <a:lnTo>
                      <a:pt x="281673" y="194881"/>
                    </a:lnTo>
                    <a:lnTo>
                      <a:pt x="280257" y="201901"/>
                    </a:lnTo>
                    <a:lnTo>
                      <a:pt x="276394" y="207638"/>
                    </a:lnTo>
                    <a:lnTo>
                      <a:pt x="270662" y="211508"/>
                    </a:lnTo>
                    <a:lnTo>
                      <a:pt x="263639" y="212928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object 352"/>
              <p:cNvSpPr/>
              <p:nvPr/>
            </p:nvSpPr>
            <p:spPr>
              <a:xfrm>
                <a:off x="2997733" y="3069844"/>
                <a:ext cx="6731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34289">
                    <a:moveTo>
                      <a:pt x="66725" y="33858"/>
                    </a:moveTo>
                    <a:lnTo>
                      <a:pt x="0" y="33858"/>
                    </a:lnTo>
                    <a:lnTo>
                      <a:pt x="8166" y="0"/>
                    </a:lnTo>
                    <a:lnTo>
                      <a:pt x="58559" y="0"/>
                    </a:lnTo>
                    <a:lnTo>
                      <a:pt x="66725" y="33858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object 353"/>
              <p:cNvSpPr/>
              <p:nvPr/>
            </p:nvSpPr>
            <p:spPr>
              <a:xfrm>
                <a:off x="2954502" y="3103702"/>
                <a:ext cx="1536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3669">
                    <a:moveTo>
                      <a:pt x="0" y="0"/>
                    </a:moveTo>
                    <a:lnTo>
                      <a:pt x="153187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object 354"/>
              <p:cNvSpPr/>
              <p:nvPr/>
            </p:nvSpPr>
            <p:spPr>
              <a:xfrm>
                <a:off x="2890253" y="3025952"/>
                <a:ext cx="2819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939">
                    <a:moveTo>
                      <a:pt x="0" y="0"/>
                    </a:moveTo>
                    <a:lnTo>
                      <a:pt x="281686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object 355"/>
              <p:cNvSpPr/>
              <p:nvPr/>
            </p:nvSpPr>
            <p:spPr>
              <a:xfrm>
                <a:off x="3021355" y="3037611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481" y="9740"/>
                    </a:moveTo>
                    <a:lnTo>
                      <a:pt x="19481" y="15125"/>
                    </a:lnTo>
                    <a:lnTo>
                      <a:pt x="15112" y="19494"/>
                    </a:lnTo>
                    <a:lnTo>
                      <a:pt x="9740" y="19494"/>
                    </a:lnTo>
                    <a:lnTo>
                      <a:pt x="4368" y="19494"/>
                    </a:lnTo>
                    <a:lnTo>
                      <a:pt x="0" y="15125"/>
                    </a:lnTo>
                    <a:lnTo>
                      <a:pt x="0" y="9740"/>
                    </a:lnTo>
                    <a:lnTo>
                      <a:pt x="0" y="4368"/>
                    </a:lnTo>
                    <a:lnTo>
                      <a:pt x="4368" y="0"/>
                    </a:lnTo>
                    <a:lnTo>
                      <a:pt x="9740" y="0"/>
                    </a:lnTo>
                    <a:lnTo>
                      <a:pt x="15112" y="0"/>
                    </a:lnTo>
                    <a:lnTo>
                      <a:pt x="19481" y="4368"/>
                    </a:lnTo>
                    <a:lnTo>
                      <a:pt x="19481" y="9740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object 356"/>
              <p:cNvSpPr/>
              <p:nvPr/>
            </p:nvSpPr>
            <p:spPr>
              <a:xfrm>
                <a:off x="3218814" y="2771457"/>
                <a:ext cx="171450" cy="33274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332739">
                    <a:moveTo>
                      <a:pt x="171119" y="332244"/>
                    </a:moveTo>
                    <a:lnTo>
                      <a:pt x="0" y="332244"/>
                    </a:lnTo>
                    <a:lnTo>
                      <a:pt x="0" y="0"/>
                    </a:lnTo>
                    <a:lnTo>
                      <a:pt x="171119" y="0"/>
                    </a:lnTo>
                    <a:lnTo>
                      <a:pt x="171119" y="332244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object 357"/>
              <p:cNvSpPr/>
              <p:nvPr/>
            </p:nvSpPr>
            <p:spPr>
              <a:xfrm>
                <a:off x="3218827" y="2817863"/>
                <a:ext cx="171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11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object 358"/>
              <p:cNvSpPr/>
              <p:nvPr/>
            </p:nvSpPr>
            <p:spPr>
              <a:xfrm>
                <a:off x="3218827" y="2856916"/>
                <a:ext cx="171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11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object 359"/>
              <p:cNvSpPr/>
              <p:nvPr/>
            </p:nvSpPr>
            <p:spPr>
              <a:xfrm>
                <a:off x="3218827" y="2895981"/>
                <a:ext cx="171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119" y="0"/>
                    </a:lnTo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object 360"/>
              <p:cNvSpPr/>
              <p:nvPr/>
            </p:nvSpPr>
            <p:spPr>
              <a:xfrm>
                <a:off x="3282111" y="3025089"/>
                <a:ext cx="4508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45085">
                    <a:moveTo>
                      <a:pt x="44538" y="22263"/>
                    </a:moveTo>
                    <a:lnTo>
                      <a:pt x="42789" y="30935"/>
                    </a:lnTo>
                    <a:lnTo>
                      <a:pt x="38017" y="38015"/>
                    </a:lnTo>
                    <a:lnTo>
                      <a:pt x="30940" y="42788"/>
                    </a:lnTo>
                    <a:lnTo>
                      <a:pt x="22275" y="44538"/>
                    </a:lnTo>
                    <a:lnTo>
                      <a:pt x="13603" y="42788"/>
                    </a:lnTo>
                    <a:lnTo>
                      <a:pt x="6523" y="38015"/>
                    </a:lnTo>
                    <a:lnTo>
                      <a:pt x="1750" y="30935"/>
                    </a:lnTo>
                    <a:lnTo>
                      <a:pt x="0" y="22263"/>
                    </a:lnTo>
                    <a:lnTo>
                      <a:pt x="1750" y="13598"/>
                    </a:lnTo>
                    <a:lnTo>
                      <a:pt x="6523" y="6521"/>
                    </a:lnTo>
                    <a:lnTo>
                      <a:pt x="13603" y="1749"/>
                    </a:lnTo>
                    <a:lnTo>
                      <a:pt x="22275" y="0"/>
                    </a:lnTo>
                    <a:lnTo>
                      <a:pt x="30940" y="1749"/>
                    </a:lnTo>
                    <a:lnTo>
                      <a:pt x="38017" y="6521"/>
                    </a:lnTo>
                    <a:lnTo>
                      <a:pt x="42789" y="13598"/>
                    </a:lnTo>
                    <a:lnTo>
                      <a:pt x="44538" y="22263"/>
                    </a:lnTo>
                    <a:close/>
                  </a:path>
                </a:pathLst>
              </a:custGeom>
              <a:ln w="19050">
                <a:solidFill>
                  <a:srgbClr val="EF625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object 361"/>
              <p:cNvSpPr/>
              <p:nvPr/>
            </p:nvSpPr>
            <p:spPr>
              <a:xfrm>
                <a:off x="2846819" y="2978924"/>
                <a:ext cx="6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35">
                    <a:moveTo>
                      <a:pt x="317" y="-3174"/>
                    </a:moveTo>
                    <a:lnTo>
                      <a:pt x="317" y="3175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object 362"/>
              <p:cNvSpPr/>
              <p:nvPr/>
            </p:nvSpPr>
            <p:spPr>
              <a:xfrm>
                <a:off x="2288400" y="2978924"/>
                <a:ext cx="532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2764">
                    <a:moveTo>
                      <a:pt x="532447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2F50A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object 363"/>
              <p:cNvSpPr/>
              <p:nvPr/>
            </p:nvSpPr>
            <p:spPr>
              <a:xfrm>
                <a:off x="2274773" y="2978277"/>
                <a:ext cx="635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269">
                    <a:moveTo>
                      <a:pt x="635" y="647"/>
                    </a:moveTo>
                    <a:lnTo>
                      <a:pt x="0" y="647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object 364"/>
              <p:cNvSpPr/>
              <p:nvPr/>
            </p:nvSpPr>
            <p:spPr>
              <a:xfrm>
                <a:off x="2274785" y="2888577"/>
                <a:ext cx="0" cy="65405"/>
              </a:xfrm>
              <a:custGeom>
                <a:avLst/>
                <a:gdLst/>
                <a:ahLst/>
                <a:cxnLst/>
                <a:rect l="l" t="t" r="r" b="b"/>
                <a:pathLst>
                  <a:path h="65405">
                    <a:moveTo>
                      <a:pt x="0" y="65125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2F50A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object 365"/>
              <p:cNvSpPr/>
              <p:nvPr/>
            </p:nvSpPr>
            <p:spPr>
              <a:xfrm>
                <a:off x="2274785" y="2875648"/>
                <a:ext cx="0" cy="1270"/>
              </a:xfrm>
              <a:custGeom>
                <a:avLst/>
                <a:gdLst/>
                <a:ahLst/>
                <a:cxnLst/>
                <a:rect l="l" t="t" r="r" b="b"/>
                <a:pathLst>
                  <a:path h="1269">
                    <a:moveTo>
                      <a:pt x="-3175" y="323"/>
                    </a:moveTo>
                    <a:lnTo>
                      <a:pt x="3175" y="323"/>
                    </a:lnTo>
                  </a:path>
                </a:pathLst>
              </a:custGeom>
              <a:ln w="19050">
                <a:solidFill>
                  <a:srgbClr val="2F50A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0" name="Прямоугольник 89"/>
          <p:cNvSpPr/>
          <p:nvPr/>
        </p:nvSpPr>
        <p:spPr>
          <a:xfrm>
            <a:off x="3026700" y="1779978"/>
            <a:ext cx="1567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СУДЬЯ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687711" y="2704715"/>
            <a:ext cx="1567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ОТВЕТЧИК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975794" y="5612074"/>
            <a:ext cx="1567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ПРОКУРОР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044665" y="5612074"/>
            <a:ext cx="1567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АДВОКАТ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1446215" y="2643576"/>
            <a:ext cx="7546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ИСТЕЦ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6816" y="6115620"/>
            <a:ext cx="11277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*проводятся </a:t>
            </a:r>
            <a:r>
              <a:rPr lang="ru-RU" sz="1600" i="1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закупки по приобретению товаров </a:t>
            </a:r>
            <a:r>
              <a:rPr lang="ru-RU" sz="1200" i="1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(телевизоры, персональные компьютеры, шифраторы, МФУ)</a:t>
            </a:r>
            <a:r>
              <a:rPr lang="ru-RU" sz="1600" i="1" dirty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услуги по прокладке СКС для электронных залов судебного </a:t>
            </a:r>
            <a:r>
              <a:rPr lang="ru-RU" sz="1600" i="1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заседания</a:t>
            </a:r>
            <a:endParaRPr lang="ru-RU" sz="1600" i="1" dirty="0">
              <a:solidFill>
                <a:srgbClr val="245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87" y="4278208"/>
            <a:ext cx="1189715" cy="396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0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83175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ДИАЛОГ </a:t>
            </a:r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 ОБЩЕСТВОМ и СМИ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77" y="1881611"/>
            <a:ext cx="4559873" cy="3962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77" y="3126731"/>
            <a:ext cx="4559873" cy="3962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84" y="1881611"/>
            <a:ext cx="1189715" cy="3962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84" y="3126731"/>
            <a:ext cx="1189715" cy="396241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762376" y="3120584"/>
            <a:ext cx="2981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ЭЛЕКТРОННЫХ (ТВ и радио) 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7343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762376" y="1902480"/>
            <a:ext cx="36728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Опубликовано в СМИ материалов в: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77" y="3700755"/>
            <a:ext cx="4559873" cy="39624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84" y="3700755"/>
            <a:ext cx="1189715" cy="39624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77" y="2534863"/>
            <a:ext cx="4559873" cy="39624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84" y="2534863"/>
            <a:ext cx="1189715" cy="396241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762376" y="2528716"/>
            <a:ext cx="13404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ПЕЧАТНЫХ 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77" y="4278208"/>
            <a:ext cx="4559873" cy="39624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84" y="4278208"/>
            <a:ext cx="1189715" cy="396241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1762376" y="3723838"/>
            <a:ext cx="23237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ИНТЕРНЕТ-РЕСУРСАХ</a:t>
            </a:r>
            <a:endParaRPr lang="ru-RU" sz="15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87" y="1881611"/>
            <a:ext cx="1189715" cy="39624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87" y="3126731"/>
            <a:ext cx="1189715" cy="396241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8168183" y="189506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941200" y="313943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87" y="3700755"/>
            <a:ext cx="1189715" cy="396241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87" y="2534863"/>
            <a:ext cx="1189715" cy="396241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6941201" y="430045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90" y="1881611"/>
            <a:ext cx="1189715" cy="396241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90" y="3126731"/>
            <a:ext cx="1189715" cy="396241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9343069" y="1895065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(6 мес.)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584323" y="312673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1 047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90" y="3700755"/>
            <a:ext cx="1189715" cy="396241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9539438" y="3700755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2 805*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90" y="2534863"/>
            <a:ext cx="1189715" cy="396241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9584324" y="253486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4 429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90" y="4278208"/>
            <a:ext cx="1189715" cy="396241"/>
          </a:xfrm>
          <a:prstGeom prst="rect">
            <a:avLst/>
          </a:prstGeom>
        </p:spPr>
      </p:pic>
      <p:sp>
        <p:nvSpPr>
          <p:cNvPr id="104" name="Прямоугольник 103"/>
          <p:cNvSpPr/>
          <p:nvPr/>
        </p:nvSpPr>
        <p:spPr>
          <a:xfrm>
            <a:off x="9418035" y="4278208"/>
            <a:ext cx="100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kk-KZ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8 281 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62376" y="4323536"/>
            <a:ext cx="8400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ВСЕГО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42497" y="167593"/>
            <a:ext cx="37986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КОММУНИКАЦИОННАЯ СТРАТЕГИЯ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94877" y="4862763"/>
            <a:ext cx="7994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2016-2019</a:t>
            </a:r>
            <a:r>
              <a:rPr lang="ru-RU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РЕЙТИНГ </a:t>
            </a:r>
            <a:r>
              <a:rPr lang="ru-RU" sz="12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ДЛЯ СУДЕЙ ПО КОЛИЧЕСТВУ ПУБЛИКАЦИЙ В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СМИ</a:t>
            </a:r>
            <a:endParaRPr lang="ru-RU" sz="12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79553" y="5198685"/>
            <a:ext cx="8682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2019-го</a:t>
            </a:r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ОТМЕНЕН </a:t>
            </a:r>
            <a:r>
              <a:rPr lang="ru-RU" sz="12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РЕЙТИНГ ПО ПУБЛИКАЦИЯМ В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СМИ</a:t>
            </a:r>
            <a:endParaRPr lang="ru-RU" sz="12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94877" y="5509485"/>
            <a:ext cx="10001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2020-го</a:t>
            </a:r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БОЛЬШЕ </a:t>
            </a:r>
            <a:r>
              <a:rPr lang="ru-RU" sz="12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ИНТЕРВЬЮ, РАЗЪЯСНЯЮЩИХ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ПРАВОПРИМЕНЕНИЕ, РАБОТА </a:t>
            </a:r>
            <a:r>
              <a:rPr lang="ru-RU" sz="12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 УСЛОВИЯХ ОГРАНИЧИТЕЛЬНЫХ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Clr>
                <a:srgbClr val="F47D70"/>
              </a:buClr>
            </a:pPr>
            <a:r>
              <a:rPr lang="ru-RU" sz="12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                           МЕР, ИМИДЖЕВЫЕ </a:t>
            </a:r>
            <a:r>
              <a:rPr lang="ru-RU" sz="12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ОНЛАЙН ВИДЕО-ИНТЕРВЬЮ С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ПРЕДСЕДАТЕЛЯМИ </a:t>
            </a:r>
            <a:r>
              <a:rPr lang="ru-RU" sz="1200" b="1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ОБЛСУДОВ В FACEBOOK И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YOUTUB E</a:t>
            </a:r>
          </a:p>
          <a:p>
            <a:pPr>
              <a:buClr>
                <a:srgbClr val="F47D70"/>
              </a:buClr>
            </a:pPr>
            <a:r>
              <a:rPr lang="ru-RU" b="1" dirty="0" smtClean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*С 2021-го: </a:t>
            </a:r>
            <a:r>
              <a:rPr lang="ru-RU" sz="12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КОЛИЧЕСТВО НОВОСТЕЙ В ИНТЕРНЕТ-РЕСУРСАХ СО ССЫЛКОЙ НА ПРЕСС-РЕЛИЗ СУДА</a:t>
            </a:r>
            <a:endParaRPr lang="ru-RU" b="1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332757" y="6371259"/>
            <a:ext cx="10250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публикации Верховного Суда в СМИ можно посмотреть тут: </a:t>
            </a:r>
            <a:r>
              <a:rPr lang="en-US" sz="14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  <a:hlinkClick r:id="rId6"/>
              </a:rPr>
              <a:t>https://www.sud.gov.kz/rus/kategoriya/materialy-v-smi</a:t>
            </a:r>
            <a:endParaRPr lang="ru-RU" sz="14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95787" y="190748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58917" y="2535739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9 994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68534" y="3126731"/>
            <a:ext cx="761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3 814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8534" y="3727675"/>
            <a:ext cx="88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14 896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05369" y="4291662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28 704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062456" y="2561772"/>
            <a:ext cx="88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10 559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123370" y="313030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3 056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060854" y="3715155"/>
            <a:ext cx="885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12 504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99138" y="4291662"/>
            <a:ext cx="100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	26 119</a:t>
            </a:r>
            <a:endParaRPr lang="ru-RU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2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85605" y="929983"/>
            <a:ext cx="9131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ИНФОРМАЦИОННО-РАЗЪЯСНИТЕЛЬНАЯ РАБОТА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3046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5" y="1795570"/>
            <a:ext cx="5174570" cy="5619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9" y="1795570"/>
            <a:ext cx="1451810" cy="5619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9" y="2500190"/>
            <a:ext cx="1451810" cy="4385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9" y="3036118"/>
            <a:ext cx="1451810" cy="447832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5" y="2496829"/>
            <a:ext cx="5174570" cy="435304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335470" y="2548276"/>
            <a:ext cx="29017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«ДНИ ОТКРЫТЫХ ДВЕРЕЙ» 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5" y="3044204"/>
            <a:ext cx="5174570" cy="441342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335470" y="3130888"/>
            <a:ext cx="13292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БРИФИНГИ 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9" y="3619223"/>
            <a:ext cx="1451810" cy="417936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5" y="3627309"/>
            <a:ext cx="5174570" cy="411880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1335470" y="3675893"/>
            <a:ext cx="17572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них в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СЦК 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9" y="4210631"/>
            <a:ext cx="1451810" cy="737327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5" y="4218718"/>
            <a:ext cx="5174570" cy="736354"/>
          </a:xfrm>
          <a:prstGeom prst="rect">
            <a:avLst/>
          </a:prstGeom>
        </p:spPr>
      </p:pic>
      <p:sp>
        <p:nvSpPr>
          <p:cNvPr id="137" name="Прямоугольник 136"/>
          <p:cNvSpPr/>
          <p:nvPr/>
        </p:nvSpPr>
        <p:spPr>
          <a:xfrm>
            <a:off x="1335470" y="4305402"/>
            <a:ext cx="32993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ТЕЛЕПРОЕКТ ВС И «ХАБАР24» 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«ДЕЛО ОСОБОЙ ВАЖНОСТИ»**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6" y="1795570"/>
            <a:ext cx="1451810" cy="56194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6" y="2500190"/>
            <a:ext cx="1451810" cy="438545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6" y="3036118"/>
            <a:ext cx="1451810" cy="447832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8434376" y="187385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6" y="3619223"/>
            <a:ext cx="1451810" cy="41793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6" y="4210631"/>
            <a:ext cx="1451810" cy="737327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34" y="1795570"/>
            <a:ext cx="1451810" cy="561948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911" y="2500190"/>
            <a:ext cx="1451810" cy="438545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34" y="3036118"/>
            <a:ext cx="1451810" cy="447832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9818446" y="1873858"/>
            <a:ext cx="1317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(6 мес.)</a:t>
            </a:r>
            <a:endParaRPr lang="ru-RU" sz="12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0231219" y="2511464"/>
            <a:ext cx="26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9897517" y="3075625"/>
            <a:ext cx="1133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197 (81*)</a:t>
            </a:r>
            <a:endParaRPr lang="ru-RU" sz="1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34" y="3619223"/>
            <a:ext cx="1451810" cy="417936"/>
          </a:xfrm>
          <a:prstGeom prst="rect">
            <a:avLst/>
          </a:prstGeom>
        </p:spPr>
      </p:pic>
      <p:sp>
        <p:nvSpPr>
          <p:cNvPr id="154" name="Прямоугольник 153"/>
          <p:cNvSpPr/>
          <p:nvPr/>
        </p:nvSpPr>
        <p:spPr>
          <a:xfrm>
            <a:off x="10141452" y="3657421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" name="Рисунок 1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34" y="4210631"/>
            <a:ext cx="1451810" cy="737327"/>
          </a:xfrm>
          <a:prstGeom prst="rect">
            <a:avLst/>
          </a:prstGeom>
        </p:spPr>
      </p:pic>
      <p:sp>
        <p:nvSpPr>
          <p:cNvPr id="156" name="Прямоугольник 155"/>
          <p:cNvSpPr/>
          <p:nvPr/>
        </p:nvSpPr>
        <p:spPr>
          <a:xfrm>
            <a:off x="10141451" y="4404764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984814" y="5207969"/>
            <a:ext cx="10755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7D70"/>
              </a:buClr>
            </a:pP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нлайн-брифинги, в их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числе 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проведенные судьями в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соцсетях в прямом эфире после рассмотрения резонансных дел с 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разъяснением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сути принятого 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решения. Это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позволило 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оперативно пояснять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для общества основания принятия того или иного решения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; снижать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негативную реакцию в адрес 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судов.</a:t>
            </a:r>
            <a:endParaRPr lang="ru-RU" sz="12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endParaRPr lang="ru-RU" sz="1200" dirty="0" smtClean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7D70"/>
              </a:buClr>
            </a:pP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** в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выпусках программы на примерах конкретных 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дел,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рассмотренных в Верховном 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и местных судах, </a:t>
            </a:r>
            <a:r>
              <a:rPr lang="ru-RU" sz="12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разъясняются нормы закона и судебная 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практика</a:t>
            </a:r>
            <a:endParaRPr lang="ru-RU" sz="12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842497" y="167593"/>
            <a:ext cx="37986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КОММУНИКАЦИОННАЯ СТРАТЕГИЯ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39710" y="187290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95627" y="2524927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2 035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742160" y="3072042"/>
            <a:ext cx="761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1 254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862339" y="3633998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60736" y="4407181"/>
            <a:ext cx="45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72790" y="2534796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546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152246" y="307204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617</a:t>
            </a:r>
            <a:r>
              <a:rPr lang="ru-RU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(135*)</a:t>
            </a:r>
            <a:endParaRPr lang="ru-RU" sz="14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540918" y="36435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540918" y="4402229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ru-RU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12188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" y="997353"/>
            <a:ext cx="12188640" cy="586064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60" y="956459"/>
            <a:ext cx="121886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Диалог в интернете и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соцсетях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20410" y="2378396"/>
            <a:ext cx="10374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1213" y="1801382"/>
            <a:ext cx="161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АККАУНТЫ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2294" y="1801382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ДОСТИГНУТО</a:t>
            </a:r>
            <a:endParaRPr lang="ru-RU" sz="2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3740" y="2460137"/>
            <a:ext cx="4140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целевых групп в сети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16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600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аккаунтов судей и сотрудников судов</a:t>
            </a:r>
          </a:p>
          <a:p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138181" y="2378397"/>
            <a:ext cx="0" cy="3983279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254750" y="2403316"/>
            <a:ext cx="0" cy="395836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345520" y="2460137"/>
            <a:ext cx="4818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разъяснение обществу сути реформ через авторские посты о деятельности судов </a:t>
            </a:r>
          </a:p>
          <a:p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20409" y="3203039"/>
            <a:ext cx="10374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83740" y="3131193"/>
            <a:ext cx="3988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групп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связаны в «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sot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(более </a:t>
            </a:r>
            <a:r>
              <a:rPr lang="ru-RU" sz="16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11 тыс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участников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600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 тыс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аккаунтов в ФБ,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Telegram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YouTube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судов, судей и сотрудников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судов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растиражированы </a:t>
            </a:r>
            <a:r>
              <a:rPr lang="ru-RU" sz="1600" spc="-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WhatsApp</a:t>
            </a:r>
            <a:r>
              <a:rPr lang="ru-RU" sz="1600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-номера судов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45520" y="3131193"/>
            <a:ext cx="4818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20411" y="5346013"/>
            <a:ext cx="10374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6 м.</a:t>
            </a:r>
          </a:p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83741" y="3958854"/>
            <a:ext cx="4095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spc="-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5520" y="3097079"/>
            <a:ext cx="48181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разъяснение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«острых» вопросов правосудия через:</a:t>
            </a:r>
          </a:p>
          <a:p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круглосуточный мониторинг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соцсетей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единую площадку для обсуждения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проблем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дискуссии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участием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экспертов 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своевременное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реагирование на обращения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22814" y="3092836"/>
            <a:ext cx="10299308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020409" y="5246868"/>
            <a:ext cx="10299308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842497" y="167593"/>
            <a:ext cx="37986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КОММУНИКАЦИОННАЯ СТРАТЕГИЯ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83741" y="5346013"/>
            <a:ext cx="4000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k-K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Интернет-платформа</a:t>
            </a:r>
            <a:r>
              <a:rPr lang="kk-KZ" sz="16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kk-KZ" sz="16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     «Центр коммуникаций»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45520" y="5341447"/>
            <a:ext cx="4000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на одной </a:t>
            </a:r>
            <a:r>
              <a:rPr lang="kk-K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интернет-платформе:</a:t>
            </a:r>
          </a:p>
          <a:p>
            <a:pPr marL="285750" indent="-285750">
              <a:buFontTx/>
              <a:buChar char="-"/>
            </a:pPr>
            <a:r>
              <a:rPr lang="kk-K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медиа-проекты</a:t>
            </a:r>
          </a:p>
          <a:p>
            <a:pPr marL="285750" indent="-285750">
              <a:buFontTx/>
              <a:buChar char="-"/>
            </a:pPr>
            <a:r>
              <a:rPr lang="kk-K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аккаунты судов и их контакты</a:t>
            </a:r>
          </a:p>
          <a:p>
            <a:pPr marL="285750" indent="-285750">
              <a:buFontTx/>
              <a:buChar char="-"/>
            </a:pPr>
            <a:r>
              <a:rPr lang="kk-K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разъяснения по судебной практике</a:t>
            </a:r>
          </a:p>
          <a:p>
            <a:pPr marL="285750" indent="-285750">
              <a:buFontTx/>
              <a:buChar char="-"/>
            </a:pPr>
            <a:endParaRPr lang="kk-K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83085" y="800510"/>
            <a:ext cx="5579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ОБУЧАЮЩИЕ МЕРОПРИЯТИЯ</a:t>
            </a:r>
            <a:endParaRPr lang="ru-RU" sz="28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43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25415" y="1227013"/>
            <a:ext cx="8660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Проведены тренинги и встречи для: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судей-координаторов </a:t>
            </a:r>
            <a:r>
              <a:rPr lang="ru-RU" sz="1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 пресс-секретарей судов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журналистов</a:t>
            </a:r>
            <a:r>
              <a:rPr lang="ru-RU" sz="1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блогеров</a:t>
            </a:r>
            <a:r>
              <a:rPr lang="ru-RU" sz="1400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и юристов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42497" y="167593"/>
            <a:ext cx="37986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КОММУНИКАЦИОННАЯ СТРАТЕГИЯ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48793"/>
              </p:ext>
            </p:extLst>
          </p:nvPr>
        </p:nvGraphicFramePr>
        <p:xfrm>
          <a:off x="425415" y="2028135"/>
          <a:ext cx="11452260" cy="39737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4593">
                  <a:extLst>
                    <a:ext uri="{9D8B030D-6E8A-4147-A177-3AD203B41FA5}">
                      <a16:colId xmlns="" xmlns:a16="http://schemas.microsoft.com/office/drawing/2014/main" val="1842454241"/>
                    </a:ext>
                  </a:extLst>
                </a:gridCol>
                <a:gridCol w="1052422">
                  <a:extLst>
                    <a:ext uri="{9D8B030D-6E8A-4147-A177-3AD203B41FA5}">
                      <a16:colId xmlns="" xmlns:a16="http://schemas.microsoft.com/office/drawing/2014/main" val="1948905235"/>
                    </a:ext>
                  </a:extLst>
                </a:gridCol>
                <a:gridCol w="2915728">
                  <a:extLst>
                    <a:ext uri="{9D8B030D-6E8A-4147-A177-3AD203B41FA5}">
                      <a16:colId xmlns="" xmlns:a16="http://schemas.microsoft.com/office/drawing/2014/main" val="4177409538"/>
                    </a:ext>
                  </a:extLst>
                </a:gridCol>
                <a:gridCol w="6339517">
                  <a:extLst>
                    <a:ext uri="{9D8B030D-6E8A-4147-A177-3AD203B41FA5}">
                      <a16:colId xmlns="" xmlns:a16="http://schemas.microsoft.com/office/drawing/2014/main" val="1605994955"/>
                    </a:ext>
                  </a:extLst>
                </a:gridCol>
              </a:tblGrid>
              <a:tr h="28521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era Pro" panose="00000500000000000000" pitchFamily="50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Достигнуто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4710727"/>
                  </a:ext>
                </a:extLst>
              </a:tr>
              <a:tr h="529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F062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600" b="1" dirty="0" smtClean="0">
                        <a:solidFill>
                          <a:srgbClr val="F0625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 smtClean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Тренинги республиканский, региональные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Взаимодействие судов, СМИ, </a:t>
                      </a:r>
                      <a:r>
                        <a:rPr lang="ru-RU" sz="1400" dirty="0" err="1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блогеров</a:t>
                      </a:r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юристов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295824"/>
                  </a:ext>
                </a:extLst>
              </a:tr>
              <a:tr h="50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F062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600" b="1" dirty="0" smtClean="0">
                        <a:solidFill>
                          <a:srgbClr val="F0625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Посещение  судов Швеции</a:t>
                      </a:r>
                      <a:endParaRPr lang="ru-RU" sz="14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Перенят опыт по подготовке судьями пресс-релизов по резонансным делам, их разъяснение </a:t>
                      </a:r>
                      <a:endParaRPr lang="ru-RU" sz="14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9884163"/>
                  </a:ext>
                </a:extLst>
              </a:tr>
              <a:tr h="484857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Тренинг республиканский онлайн</a:t>
                      </a:r>
                      <a:endParaRPr lang="ru-RU" sz="14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навыки антикризисной коммуникации в соцсетях,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обсуждены дела о диффамации и методика распространения информации,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навыки подготовки выступления и видео.</a:t>
                      </a:r>
                      <a:endParaRPr lang="ru-RU" sz="14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2869380"/>
                  </a:ext>
                </a:extLst>
              </a:tr>
              <a:tr h="68450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kern="120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Встреча –онлайн</a:t>
                      </a:r>
                      <a:endParaRPr lang="ru-RU" sz="14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Обсуждены актуальные вопросы правосудия по: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работе суда присяжных,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преступлениям против половой неприкосновенности несовершеннолетних,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скандализации</a:t>
                      </a:r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правосудия».</a:t>
                      </a:r>
                      <a:endParaRPr lang="ru-RU" sz="14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6491588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м. 2021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rgbClr val="2457A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Онлайн-туры</a:t>
                      </a:r>
                      <a:endParaRPr lang="ru-RU" sz="1400" kern="1200" dirty="0">
                        <a:solidFill>
                          <a:srgbClr val="2457A7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rgbClr val="2457A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Практические и методические рекомендации по улучшению информационно-коммуникационной работы судов</a:t>
                      </a:r>
                      <a:endParaRPr lang="ru-RU" sz="1400" kern="1200" dirty="0">
                        <a:solidFill>
                          <a:srgbClr val="2457A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0114901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797791" y="6068993"/>
            <a:ext cx="44082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Представительство </a:t>
            </a:r>
            <a:r>
              <a:rPr lang="ru-RU" sz="14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Американской ассоциации юристов в Казахстане (ABA ROLI),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Германский </a:t>
            </a:r>
            <a:r>
              <a:rPr lang="ru-RU" sz="14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Фонд им. </a:t>
            </a:r>
            <a:r>
              <a:rPr lang="ru-RU" sz="1400" dirty="0" err="1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Ф.Эберта</a:t>
            </a:r>
            <a:r>
              <a:rPr lang="ru-RU" sz="14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,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342497" y="6074016"/>
            <a:ext cx="3582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Офис </a:t>
            </a:r>
            <a:r>
              <a:rPr lang="ru-RU" sz="14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ОБСЕ в </a:t>
            </a:r>
            <a:r>
              <a:rPr lang="ru-RU" sz="1400" dirty="0" err="1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Нур</a:t>
            </a:r>
            <a:r>
              <a:rPr lang="ru-RU" sz="14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-Султане,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Интерньюс</a:t>
            </a:r>
            <a:r>
              <a:rPr lang="ru-RU" sz="14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Гильдия </a:t>
            </a:r>
            <a:r>
              <a:rPr lang="ru-RU" sz="14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судебных репортеров и др.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30647" y="6230107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6251"/>
                </a:solidFill>
                <a:latin typeface="Arial" pitchFamily="34" charset="0"/>
                <a:cs typeface="Arial" pitchFamily="34" charset="0"/>
              </a:rPr>
              <a:t>Партнеры: </a:t>
            </a:r>
          </a:p>
        </p:txBody>
      </p:sp>
    </p:spTree>
    <p:extLst>
      <p:ext uri="{BB962C8B-B14F-4D97-AF65-F5344CB8AC3E}">
        <p14:creationId xmlns:p14="http://schemas.microsoft.com/office/powerpoint/2010/main" val="2462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12192000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451" y="204215"/>
            <a:ext cx="360044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2487" y="204215"/>
            <a:ext cx="2919984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0603" y="1130172"/>
            <a:ext cx="7630795" cy="478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63091" y="2311349"/>
            <a:ext cx="1313434" cy="478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63091" y="3035807"/>
            <a:ext cx="6225032" cy="239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3091" y="3264408"/>
            <a:ext cx="4463161" cy="239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6245" y="3918788"/>
            <a:ext cx="2025777" cy="320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76192" y="3792296"/>
            <a:ext cx="528065" cy="4788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99865" y="3918788"/>
            <a:ext cx="1483360" cy="3203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6245" y="4376673"/>
            <a:ext cx="2532507" cy="320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89780" y="4250182"/>
            <a:ext cx="629107" cy="4785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9365" y="4376673"/>
            <a:ext cx="1339341" cy="320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0391" y="3954517"/>
            <a:ext cx="22796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06245" y="4833873"/>
            <a:ext cx="1527683" cy="320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64129" y="4707382"/>
            <a:ext cx="774192" cy="4785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16401" y="4833873"/>
            <a:ext cx="2185035" cy="320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54723" y="3467100"/>
            <a:ext cx="5637276" cy="26258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04810" y="184846"/>
            <a:ext cx="34862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ПРИМИРЕНИЕ ДО СУДА, В СУДЕ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5248" y="1675289"/>
            <a:ext cx="178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4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2018-2021</a:t>
            </a:r>
            <a:endParaRPr lang="ru-RU" sz="1600" dirty="0">
              <a:solidFill>
                <a:srgbClr val="245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12192000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451" y="204215"/>
            <a:ext cx="310896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7623" y="204215"/>
            <a:ext cx="2921635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2984" y="851280"/>
            <a:ext cx="1523746" cy="478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2729" y="851280"/>
            <a:ext cx="26212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3794" y="851280"/>
            <a:ext cx="3027806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46625" y="1323466"/>
            <a:ext cx="2958846" cy="239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78223" y="2622550"/>
            <a:ext cx="1900681" cy="288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32602" y="2496057"/>
            <a:ext cx="578358" cy="4465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83705" y="2622550"/>
            <a:ext cx="956462" cy="2880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78223" y="3049270"/>
            <a:ext cx="927201" cy="2880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50891" y="3049270"/>
            <a:ext cx="155448" cy="2880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28615" y="3049270"/>
            <a:ext cx="2088768" cy="2880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78066" y="2922727"/>
            <a:ext cx="656335" cy="4468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78223" y="3476244"/>
            <a:ext cx="4118737" cy="2880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54975" y="3349752"/>
            <a:ext cx="1407286" cy="4465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86367" y="3476244"/>
            <a:ext cx="662940" cy="2880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78223" y="3902964"/>
            <a:ext cx="5742432" cy="2880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73463" y="3776471"/>
            <a:ext cx="1320546" cy="4465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828908" y="3902964"/>
            <a:ext cx="826617" cy="2880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22623" y="2653297"/>
            <a:ext cx="20701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78223" y="4329684"/>
            <a:ext cx="2730246" cy="2880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64706" y="4203191"/>
            <a:ext cx="1030604" cy="4465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89190" y="4329684"/>
            <a:ext cx="1053045" cy="2880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48151" y="5251703"/>
            <a:ext cx="2313558" cy="2880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47642" y="5502655"/>
            <a:ext cx="2169160" cy="0"/>
          </a:xfrm>
          <a:custGeom>
            <a:avLst/>
            <a:gdLst/>
            <a:ahLst/>
            <a:cxnLst/>
            <a:rect l="l" t="t" r="r" b="b"/>
            <a:pathLst>
              <a:path w="2169160">
                <a:moveTo>
                  <a:pt x="0" y="0"/>
                </a:moveTo>
                <a:lnTo>
                  <a:pt x="2168652" y="0"/>
                </a:lnTo>
              </a:path>
            </a:pathLst>
          </a:custGeom>
          <a:ln w="21082">
            <a:solidFill>
              <a:srgbClr val="F47C6F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48151" y="5622645"/>
            <a:ext cx="7913751" cy="2240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2244851"/>
            <a:ext cx="3137915" cy="17937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9724" y="4424171"/>
            <a:ext cx="1952244" cy="195224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04810" y="184846"/>
            <a:ext cx="34862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ПРИМИРЕНИЕ ДО СУДА, В СУДЕ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7343" y="167593"/>
            <a:ext cx="2500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13168" y="1787776"/>
            <a:ext cx="3749744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ru-RU" sz="25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33367" y="1692526"/>
            <a:ext cx="3999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ДЛЯ РЕАЛИЗАЦИИ ЗАДАЧ</a:t>
            </a:r>
          </a:p>
          <a:p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2018-2021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. РАЗРАБОТАН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08585" y="2757272"/>
            <a:ext cx="6904582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ЗАКОНА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ПРИНЯТЫ</a:t>
            </a:r>
          </a:p>
          <a:p>
            <a:endParaRPr lang="kk-KZ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ЗАКОНОПРОЕКТОВ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В ПАРЛАМЕНТЕ</a:t>
            </a:r>
          </a:p>
          <a:p>
            <a:endParaRPr lang="kk-KZ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ПРОЕКТА НА СОГЛАСОВАНИИ </a:t>
            </a:r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 ГОСОРГАНАХ</a:t>
            </a:r>
          </a:p>
          <a:p>
            <a:endParaRPr lang="kk-KZ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30608" y="5338035"/>
            <a:ext cx="2314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ЗАКОНОПРОЕКТ</a:t>
            </a:r>
            <a:endParaRPr lang="ru-RU" sz="2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871916" y="2965754"/>
            <a:ext cx="190500" cy="190500"/>
          </a:xfrm>
          <a:prstGeom prst="ellipse">
            <a:avLst/>
          </a:prstGeom>
          <a:noFill/>
          <a:ln w="28575">
            <a:solidFill>
              <a:srgbClr val="F47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108585" y="3727698"/>
            <a:ext cx="190500" cy="190500"/>
          </a:xfrm>
          <a:prstGeom prst="ellipse">
            <a:avLst/>
          </a:prstGeom>
          <a:noFill/>
          <a:ln w="28575">
            <a:solidFill>
              <a:srgbClr val="F47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24366" y="4486331"/>
            <a:ext cx="190500" cy="190500"/>
          </a:xfrm>
          <a:prstGeom prst="ellipse">
            <a:avLst/>
          </a:prstGeom>
          <a:noFill/>
          <a:ln w="28575">
            <a:solidFill>
              <a:srgbClr val="F47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12192000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451" y="204215"/>
            <a:ext cx="360044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2487" y="204215"/>
            <a:ext cx="2919984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1415" y="939672"/>
            <a:ext cx="2379726" cy="478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6456" y="939672"/>
            <a:ext cx="1417701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39428" y="204215"/>
            <a:ext cx="2166874" cy="239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8529" y="1411858"/>
            <a:ext cx="2954147" cy="239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63091" y="2311349"/>
            <a:ext cx="1313434" cy="4788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63091" y="3035807"/>
            <a:ext cx="4754118" cy="2392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63091" y="3264408"/>
            <a:ext cx="2995930" cy="2392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77975" y="5028946"/>
            <a:ext cx="2501138" cy="2392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11378" y="5028946"/>
            <a:ext cx="499872" cy="239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77975" y="5379415"/>
            <a:ext cx="3842766" cy="2392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8382" y="4595252"/>
            <a:ext cx="177165" cy="1405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15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15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5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15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 dirty="0">
                <a:solidFill>
                  <a:srgbClr val="F47C6F"/>
                </a:solidFill>
                <a:latin typeface="Arial" pitchFamily="34" charset="0"/>
                <a:cs typeface="Arial" pitchFamily="34" charset="0"/>
              </a:rPr>
              <a:t></a:t>
            </a:r>
            <a:endParaRPr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77975" y="5722620"/>
            <a:ext cx="3987673" cy="2392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15883" y="2023872"/>
            <a:ext cx="3976116" cy="20055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55547" y="4432384"/>
            <a:ext cx="7807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ЗА 6 М. 2021 Г. РАССМОТРЕНО </a:t>
            </a:r>
            <a:r>
              <a:rPr lang="ru-RU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43 213</a:t>
            </a:r>
            <a:r>
              <a:rPr lang="ru-RU" sz="28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ДЕЛА ПО СЕМЕЙНЫМ СПОРАМ 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45371" y="4808897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19,5</a:t>
            </a:r>
            <a:r>
              <a:rPr lang="ru-RU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7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22879" y="167593"/>
            <a:ext cx="34122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ПРОЕКТЫ ВЕРХОВНОГО СУДА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99537" y="755788"/>
            <a:ext cx="31929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НОЧНЫЕ СУДЫ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67"/>
          <p:cNvSpPr/>
          <p:nvPr/>
        </p:nvSpPr>
        <p:spPr>
          <a:xfrm>
            <a:off x="0" y="1621279"/>
            <a:ext cx="12192000" cy="3758318"/>
          </a:xfrm>
          <a:prstGeom prst="rect">
            <a:avLst/>
          </a:prstGeom>
          <a:blipFill dpi="0" rotWithShape="1">
            <a:blip r:embed="rId4" cstate="print">
              <a:alphaModFix amt="8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38047" y="1835568"/>
            <a:ext cx="37080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НАЧАЛА ПРОЕКТА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7934" y="1835568"/>
            <a:ext cx="35057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 ВРЕМЯ ПРОЕКТА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10" y="2803388"/>
            <a:ext cx="52210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ДТП: ПРОТОКОЛ ПОЛИЦИИ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+ РЕШЕНИЕ СУД 3 МЕСЯЦА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СТРАХОВКА НА РУКИ - ЧЕРЕЗ 100 ДНЕЙ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ТРАНСПОРТ СТОИТ, МНОГО НЕУДОБСТВ</a:t>
            </a: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ЛЮДИ НЕДОВОЛЬНЫ, КОРРУПЦИЯ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52171" y="2711946"/>
            <a:ext cx="56064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ПРОТОКОЛ + РЕШЕНИЕ СУДА - ЗА 3 ДНЯ</a:t>
            </a:r>
          </a:p>
          <a:p>
            <a:pPr>
              <a:buClr>
                <a:srgbClr val="F47D70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+ 10 ДНЕЙ ДЛЯ ВСТУПЛЕНИЯ В СИЛУ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СТРАХОВКА НА РУКИ - ЧЕРЕЗ 15 ДНЕЙ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 -  В НЕРАБОЧЕЕ, ВЕЧЕРНЕЕ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ВРЕМЯ (до 22.00 ч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 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18 ОБЛЦЕНТРАХ</a:t>
            </a:r>
          </a:p>
          <a:p>
            <a:pPr marL="285750" indent="-285750">
              <a:buClr>
                <a:srgbClr val="F47D70"/>
              </a:buClr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08040" y="167593"/>
            <a:ext cx="23365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ПИЛОТНЫЕ ПРОЕКТЫ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52199" y="1247076"/>
            <a:ext cx="38876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(С ИЮНЯ 2018 ДО ДЕКАБРЯ 2019 ГОДА)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93947" y="5563985"/>
            <a:ext cx="5607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30.12.2019 г. ВНЕСЕНЫ ПОПРАВКИ В КоАП</a:t>
            </a:r>
            <a:endParaRPr lang="ru-RU" sz="2000" b="1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3686" y="5991762"/>
            <a:ext cx="52210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 ХОДАТАЙСТВУ СТОРОН ДЕЛА В СУДЕ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РАССМАТРИВАЮТСЯ НЕЗАМЕДЛИТЕЛЬНО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30253" y="5991762"/>
            <a:ext cx="52210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4FA2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ПОСТАНОВЛЕНИЕ СУДА ВСТУПАЕТ В СИЛУ</a:t>
            </a:r>
          </a:p>
          <a:p>
            <a:pPr>
              <a:buClr>
                <a:srgbClr val="1B4FA2"/>
              </a:buClr>
            </a:pPr>
            <a:r>
              <a:rPr lang="ru-RU" sz="15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     НЕМЕДЛЕННО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29557" y="5088912"/>
            <a:ext cx="2859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2000" b="1" u="sng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ЗАВЕРШЕН</a:t>
            </a:r>
            <a:endParaRPr lang="ru-RU" sz="2000" b="1" u="sng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68910" y="269482"/>
            <a:ext cx="960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ОТЧЕТ </a:t>
            </a:r>
            <a:r>
              <a:rPr lang="ru-RU" sz="24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ЕВРОКОМИССИИ ПО ЭФФЕКТИВНОСТИ ПРАВОСУДИЯ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85866"/>
              </p:ext>
            </p:extLst>
          </p:nvPr>
        </p:nvGraphicFramePr>
        <p:xfrm>
          <a:off x="638553" y="818231"/>
          <a:ext cx="10914894" cy="5253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920">
                  <a:extLst>
                    <a:ext uri="{9D8B030D-6E8A-4147-A177-3AD203B41FA5}">
                      <a16:colId xmlns="" xmlns:a16="http://schemas.microsoft.com/office/drawing/2014/main" val="1119209373"/>
                    </a:ext>
                  </a:extLst>
                </a:gridCol>
                <a:gridCol w="2651582">
                  <a:extLst>
                    <a:ext uri="{9D8B030D-6E8A-4147-A177-3AD203B41FA5}">
                      <a16:colId xmlns="" xmlns:a16="http://schemas.microsoft.com/office/drawing/2014/main" val="2537558631"/>
                    </a:ext>
                  </a:extLst>
                </a:gridCol>
                <a:gridCol w="5953392">
                  <a:extLst>
                    <a:ext uri="{9D8B030D-6E8A-4147-A177-3AD203B41FA5}">
                      <a16:colId xmlns="" xmlns:a16="http://schemas.microsoft.com/office/drawing/2014/main" val="2474438685"/>
                    </a:ext>
                  </a:extLst>
                </a:gridCol>
              </a:tblGrid>
              <a:tr h="19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ЕВРОПА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47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КАЗАХСТАН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47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ПРИМЕЧАНИЕ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47D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597765"/>
                  </a:ext>
                </a:extLst>
              </a:tr>
              <a:tr h="19496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СРОК РАССМОТРЕНИЯ ГРАЖДАНСКИХ И ЭКОНОМИЧЕСКИХ ДЕЛ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2457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era Pro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era Pro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666263"/>
                  </a:ext>
                </a:extLst>
              </a:tr>
              <a:tr h="40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201 ДЕНЬ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32 ДНЯ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РОССИЯ - 50 ДНЕЙ, АЗЕРБАЙДЖАН - 51, УКРАИНА - 128, ГЕРМАНИЯ - 219, ФРАНЦИЯ - 420, ИТАЛИЯ - 527 ДНЕЙ.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7158576"/>
                  </a:ext>
                </a:extLst>
              </a:tr>
              <a:tr h="2670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СРОК РАССМОТРЕНИЯ УГОЛОВНЫХ ДЕЛ</a:t>
                      </a:r>
                      <a:endParaRPr lang="ru-RU" sz="14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5439285"/>
                  </a:ext>
                </a:extLst>
              </a:tr>
              <a:tr h="19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122 ДНЯ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 ДНЕЙ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АЗЕРБАЙДЖАН - 72 ДНЯ, УКРАИНА – 270 ДНЕЙ, ИТАЛИЯ – 361 ДЕНЬ.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9835695"/>
                  </a:ext>
                </a:extLst>
              </a:tr>
              <a:tr h="2670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ЭФФЕКТИВНОСТЬ ПРИМЕНЕНИЯ СУДАМИ СОВРЕМЕННЫХ ИНФОРМАЦИОННО-КОММУНИКАЦИОННЫХ ТЕХНОЛОГИЙ</a:t>
                      </a:r>
                      <a:endParaRPr lang="ru-RU" sz="14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3019314"/>
                  </a:ext>
                </a:extLst>
              </a:tr>
              <a:tr h="40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6,11 БАЛЛОВ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9,23 БАЛЛА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ВЫШЕ ЛИШЬ У ТРЕХ СТРАН ИЗ 45 УЧАСТВУЮЩИХ: У ЛАТВИИ (9,79), ЭСТОНИИ И ПОРТУГАЛИИ (ПО 9,25).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0901191"/>
                  </a:ext>
                </a:extLst>
              </a:tr>
              <a:tr h="2670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КОММУНИКАЦИЙ В СУДАХ ПО ГРАЖДАНСКИМ ДЕЛАМ</a:t>
                      </a:r>
                      <a:endParaRPr lang="ru-RU" sz="14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4190151"/>
                  </a:ext>
                </a:extLst>
              </a:tr>
              <a:tr h="40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5,8 БАЛЛОВ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10,4 БАЛЛА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ГЕРМАНИЯ - 9,8, РОССИЯ - 9,2, АЗЕРБАЙДЖАН – 8, ИТАЛИЯ - 7,9, УКРАИНА - 5,4, ФРАНЦИЯ - 1,9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0472803"/>
                  </a:ext>
                </a:extLst>
              </a:tr>
              <a:tr h="2670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 РАССМОТРЕНИЯ ДЕЛ И СУДОПРОИЗВОДСТВА</a:t>
                      </a:r>
                      <a:endParaRPr lang="ru-RU" sz="14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6233139"/>
                  </a:ext>
                </a:extLst>
              </a:tr>
              <a:tr h="40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7,5 БАЛЛОВ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9,1 БАЛЛА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РОССИИ - 9,1, ИТАЛИЯ - 8,05, ФРАНЦИЯ - 7,73, АЗЕРБАЙДЖАН - 7,3, УКРАИНА - 4,3, ГЕРМАНИЯ - 6,5.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0948720"/>
                  </a:ext>
                </a:extLst>
              </a:tr>
              <a:tr h="2670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СТЕПЕНЬ СПЕЦИАЛИЗАЦИИ КАЗАХСТАНСКИХ СУДОВ</a:t>
                      </a:r>
                      <a:endParaRPr lang="ru-RU" sz="14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45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0757364"/>
                  </a:ext>
                </a:extLst>
              </a:tr>
              <a:tr h="40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26,7%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32,7%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ФРАНЦИЯ - 89,7%, ГЕРМАНИЯ - 24,5%, ИТАЛИЯ - 30,9%, АЗЕРБАЙДЖАН - 17,3%, УКРАИНА - 7,8%.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6525262"/>
                  </a:ext>
                </a:extLst>
              </a:tr>
              <a:tr h="19496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ФИНАНСИРОВАНИЕ СУДОВ В ПЕРЕСЧЕТЕ НА ОДНОГО ЖИТЕЛЯ </a:t>
                      </a:r>
                      <a:endParaRPr lang="ru-RU" sz="14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245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6903798"/>
                  </a:ext>
                </a:extLst>
              </a:tr>
              <a:tr h="19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40,8 ЕВРО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4,5 ЕВРО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АЗЕРБАЙДЖАН - 5,1 ЕВРО, РОССИЯ - 20,6 ЕВРО, УКРАИНА – 9,4 ЕВРО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682057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34064" y="6053297"/>
            <a:ext cx="11267308" cy="65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Отчет Европейской комиссии по эффективности правосудия (CEPEJ) охватывает 2018-2020 гг., опубликован 22 октября 2020 года</a:t>
            </a:r>
            <a:r>
              <a:rPr lang="ru-RU" sz="13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Участники - </a:t>
            </a:r>
            <a:r>
              <a:rPr lang="ru-RU" sz="1300" dirty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47 </a:t>
            </a:r>
            <a:r>
              <a:rPr lang="ru-RU" sz="13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государств </a:t>
            </a:r>
            <a:r>
              <a:rPr lang="ru-RU" sz="1200" dirty="0" smtClean="0">
                <a:solidFill>
                  <a:srgbClr val="2457A7"/>
                </a:solidFill>
                <a:latin typeface="Arial" pitchFamily="34" charset="0"/>
                <a:cs typeface="Arial" pitchFamily="34" charset="0"/>
              </a:rPr>
              <a:t>(45 стран-членов СЕ, кроме Лихтенштейна и Сан-Марино, и 3 наблюдателя: Казахстан (с2018 года), Израиль, Марокко).</a:t>
            </a:r>
            <a:endParaRPr lang="ru-RU" sz="1200" dirty="0">
              <a:solidFill>
                <a:srgbClr val="2457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522379" y="272704"/>
            <a:ext cx="51472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ГЛОБАЛЬНЫЕ РЕЙТИНГИ</a:t>
            </a:r>
          </a:p>
        </p:txBody>
      </p:sp>
      <p:sp>
        <p:nvSpPr>
          <p:cNvPr id="17" name="object 275"/>
          <p:cNvSpPr/>
          <p:nvPr/>
        </p:nvSpPr>
        <p:spPr>
          <a:xfrm>
            <a:off x="1665434" y="1602823"/>
            <a:ext cx="9178632" cy="66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5434" y="1050645"/>
            <a:ext cx="2294658" cy="471201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60092" y="1050645"/>
            <a:ext cx="2294658" cy="471201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54750" y="1050645"/>
            <a:ext cx="2294658" cy="471201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49408" y="1050645"/>
            <a:ext cx="2294658" cy="471201"/>
          </a:xfrm>
          <a:prstGeom prst="rect">
            <a:avLst/>
          </a:prstGeom>
          <a:gradFill flip="none" rotWithShape="1">
            <a:gsLst>
              <a:gs pos="0">
                <a:srgbClr val="1B4FA2"/>
              </a:gs>
              <a:gs pos="50000">
                <a:srgbClr val="1B4FA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82094" y="997477"/>
            <a:ext cx="1461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76752" y="997477"/>
            <a:ext cx="1461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71410" y="997477"/>
            <a:ext cx="1461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66068" y="997477"/>
            <a:ext cx="1461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02262" y="1621801"/>
            <a:ext cx="812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ГЛОБАЛЬНЫЙ ИНДЕКС КОНКУРЕНТОСПОСОБНОСТИ</a:t>
            </a:r>
          </a:p>
          <a:p>
            <a:pPr algn="ctr">
              <a:buClr>
                <a:srgbClr val="F47D70"/>
              </a:buClr>
            </a:pPr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«НЕЗАВИСИМОСТЬ СУДЕБНОЙ СИСТЕМЫ»</a:t>
            </a:r>
          </a:p>
        </p:txBody>
      </p:sp>
      <p:sp>
        <p:nvSpPr>
          <p:cNvPr id="30" name="object 275"/>
          <p:cNvSpPr/>
          <p:nvPr/>
        </p:nvSpPr>
        <p:spPr>
          <a:xfrm>
            <a:off x="1665434" y="3018258"/>
            <a:ext cx="9178632" cy="39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65434" y="2372378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60092" y="2372378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54750" y="2372378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49408" y="2372378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1B4FA2"/>
              </a:gs>
              <a:gs pos="50000">
                <a:srgbClr val="1B4FA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03946" y="2443575"/>
            <a:ext cx="187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79 место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02262" y="3027283"/>
            <a:ext cx="8125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ИНДЕКС ВЕРХОВЕНСТВА ПРАВА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138240" y="2443575"/>
            <a:ext cx="187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73 место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93262" y="2443575"/>
            <a:ext cx="187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 место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634774" y="2434639"/>
            <a:ext cx="2123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марте 2021 г.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65434" y="3506917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60092" y="3506917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54750" y="3506917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49408" y="3506917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1B4FA2"/>
              </a:gs>
              <a:gs pos="50000">
                <a:srgbClr val="1B4FA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80068" y="3558160"/>
            <a:ext cx="2472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 из 113 стран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93627" y="3578114"/>
            <a:ext cx="2209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113 стран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93993" y="3578114"/>
            <a:ext cx="2216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126 стран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275"/>
          <p:cNvSpPr/>
          <p:nvPr/>
        </p:nvSpPr>
        <p:spPr>
          <a:xfrm>
            <a:off x="1665434" y="4123332"/>
            <a:ext cx="9178632" cy="655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302262" y="4132703"/>
            <a:ext cx="812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ВЕДЕНИЕ БИЗНЕСА (</a:t>
            </a:r>
            <a:r>
              <a:rPr lang="en-US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DOING BUSINESS)</a:t>
            </a:r>
            <a:endParaRPr lang="ru-RU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47D70"/>
              </a:buClr>
            </a:pPr>
            <a:r>
              <a:rPr lang="ru-RU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«ОБЕСПЕЧЕНИЕ ИСПОЛНЕНИЯ КОНТРАКТОВ»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549408" y="3578114"/>
            <a:ext cx="236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128 стран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65434" y="4888557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60092" y="4888557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54750" y="4888557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549408" y="4888557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1B4FA2"/>
              </a:gs>
              <a:gs pos="50000">
                <a:srgbClr val="1B4FA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03946" y="4959754"/>
            <a:ext cx="187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место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138240" y="4959754"/>
            <a:ext cx="187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место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93262" y="4959754"/>
            <a:ext cx="187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место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880702" y="4959754"/>
            <a:ext cx="187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место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275"/>
          <p:cNvSpPr/>
          <p:nvPr/>
        </p:nvSpPr>
        <p:spPr>
          <a:xfrm>
            <a:off x="1665434" y="5481770"/>
            <a:ext cx="9178632" cy="454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302262" y="5491141"/>
            <a:ext cx="8125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Индекс качества судопроизводства</a:t>
            </a:r>
            <a:endParaRPr lang="ru-RU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665434" y="6023868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960092" y="6023868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254750" y="6023868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F16352"/>
              </a:gs>
              <a:gs pos="50000">
                <a:srgbClr val="F1635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549408" y="6023868"/>
            <a:ext cx="2294658" cy="508425"/>
          </a:xfrm>
          <a:prstGeom prst="rect">
            <a:avLst/>
          </a:prstGeom>
          <a:gradFill flip="none" rotWithShape="1">
            <a:gsLst>
              <a:gs pos="0">
                <a:srgbClr val="1B4FA2"/>
              </a:gs>
              <a:gs pos="50000">
                <a:srgbClr val="1B4FA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65434" y="6095065"/>
            <a:ext cx="2226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 баллов из 18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985094" y="6095065"/>
            <a:ext cx="2234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баллов из 18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19388" y="6095065"/>
            <a:ext cx="2269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баллов из 18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53682" y="6095065"/>
            <a:ext cx="2305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баллов из 18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3"/>
          <p:cNvSpPr/>
          <p:nvPr/>
        </p:nvSpPr>
        <p:spPr>
          <a:xfrm>
            <a:off x="3360" y="0"/>
            <a:ext cx="44924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13878"/>
          <a:stretch/>
        </p:blipFill>
        <p:spPr>
          <a:xfrm>
            <a:off x="4514850" y="1261"/>
            <a:ext cx="7658100" cy="685673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9"/>
          <a:stretch/>
        </p:blipFill>
        <p:spPr>
          <a:xfrm>
            <a:off x="3360" y="997353"/>
            <a:ext cx="4473390" cy="5860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97385" y="2593379"/>
            <a:ext cx="70073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СУДЕБНОЕ</a:t>
            </a:r>
            <a:endParaRPr lang="en-US" sz="4400" b="1" dirty="0" smtClean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АДМИНИСТРИРОВАНИЕ</a:t>
            </a:r>
            <a:endParaRPr lang="ru-RU" sz="44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33053" y="4333875"/>
            <a:ext cx="6474003" cy="0"/>
          </a:xfrm>
          <a:prstGeom prst="line">
            <a:avLst/>
          </a:prstGeom>
          <a:ln w="28575">
            <a:solidFill>
              <a:srgbClr val="F47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66993" y="1782395"/>
            <a:ext cx="3474028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800" b="1" dirty="0">
                <a:solidFill>
                  <a:srgbClr val="F16352"/>
                </a:solidFill>
                <a:latin typeface="Arial" pitchFamily="34" charset="0"/>
                <a:cs typeface="Arial" pitchFamily="34" charset="0"/>
              </a:rPr>
              <a:t>VII</a:t>
            </a:r>
            <a:endParaRPr lang="ru-RU" sz="20800" b="1" dirty="0">
              <a:solidFill>
                <a:srgbClr val="F163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12901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СУДЕБНОЙ СИСТЕМЫ КАЗАХСТАН </a:t>
            </a:r>
          </a:p>
          <a:p>
            <a:pPr algn="ctr"/>
            <a:r>
              <a:rPr lang="ru-RU" sz="24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(млрд.)</a:t>
            </a:r>
            <a:endParaRPr lang="ru-RU" sz="16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577507259"/>
              </p:ext>
            </p:extLst>
          </p:nvPr>
        </p:nvGraphicFramePr>
        <p:xfrm>
          <a:off x="304790" y="1820490"/>
          <a:ext cx="11327179" cy="464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2324480" y="6209349"/>
            <a:ext cx="1441776" cy="29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48666" y="6209349"/>
            <a:ext cx="1441776" cy="29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95658" y="6205555"/>
            <a:ext cx="1441776" cy="29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27229" y="6209349"/>
            <a:ext cx="1441776" cy="29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7150" y="6209349"/>
            <a:ext cx="1441776" cy="29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59992" y="6209349"/>
            <a:ext cx="1441776" cy="29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545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</a:t>
            </a:r>
            <a:r>
              <a:rPr lang="en-US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  <a:endParaRPr lang="ru-RU" sz="15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19739" y="6219855"/>
            <a:ext cx="1441776" cy="29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32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774998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СУДОВ СТРАН БЫВШЕГО СССР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545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graphicFrame>
        <p:nvGraphicFramePr>
          <p:cNvPr id="47" name="object 2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89914"/>
              </p:ext>
            </p:extLst>
          </p:nvPr>
        </p:nvGraphicFramePr>
        <p:xfrm>
          <a:off x="854656" y="1738012"/>
          <a:ext cx="10653819" cy="4242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9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1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95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72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595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930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¼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386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kk-KZ" sz="1500" b="1" spc="-25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страны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6752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kk-KZ" sz="1500" b="1" spc="-65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гос, росходов</a:t>
                      </a:r>
                      <a:r>
                        <a:rPr sz="1500" b="1" spc="-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(€)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6752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kk-KZ" sz="1500" b="1" spc="-15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судебной системы</a:t>
                      </a:r>
                      <a:r>
                        <a:rPr lang="kk-KZ" sz="1500" b="1" spc="-15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500" b="1" spc="-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€)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6752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2192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6752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kk-KZ" sz="1500" b="1" spc="-7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6752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72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500" spc="-114" dirty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sz="15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804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kk-KZ" sz="1500" b="1" spc="-4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Латвия</a:t>
                      </a:r>
                      <a:endParaRPr lang="kk-KZ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6 688 071 829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80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303 187 229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80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500" b="1" spc="-8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4,53</a:t>
                      </a:r>
                      <a:endParaRPr sz="15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804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  Общий бюджет с министерством юстиции</a:t>
                      </a:r>
                      <a:endParaRPr sz="15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972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100" dirty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kk-KZ" sz="1500" b="1" spc="-3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Молдова</a:t>
                      </a:r>
                      <a:endParaRPr lang="kk-KZ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071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2 641 394 268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45 513 349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8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1,72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500" spc="1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бюджет с министерством юстиции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2791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74227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100" dirty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kk-KZ" sz="1500" b="1" spc="-6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Украина</a:t>
                      </a:r>
                      <a:endParaRPr lang="kk-KZ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0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38 417 669 545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539 566 448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8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1,40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92791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158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kern="1200" spc="-100" dirty="0" smtClean="0">
                          <a:solidFill>
                            <a:srgbClr val="2457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04</a:t>
                      </a:r>
                      <a:endParaRPr sz="1500" kern="1200" spc="-100" dirty="0">
                        <a:solidFill>
                          <a:srgbClr val="2457A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5823" marB="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kk-KZ" sz="1500" b="1" spc="-4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Грузия</a:t>
                      </a:r>
                      <a:endParaRPr lang="kk-KZ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278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3 467 264 945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823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37 781 176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823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77788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500" b="1" spc="-8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 1,09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823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  Общий бюджет с министерством юстиции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10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500" spc="-10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kk-KZ" sz="1500" b="1" spc="-1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  <a:r>
                        <a:rPr lang="kk-KZ" sz="1500" b="1" spc="-15" baseline="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k-KZ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071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234 026 941 213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500" b="1" spc="-95" baseline="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 518 935 779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8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1,08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3257486"/>
                  </a:ext>
                </a:extLst>
              </a:tr>
              <a:tr h="274227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500" spc="-10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1551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kk-KZ" sz="1500" b="1" spc="-4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Армения</a:t>
                      </a:r>
                      <a:endParaRPr lang="kk-KZ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1861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2 901 005 841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1551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19 067 519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1551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500" b="1" spc="-8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0,66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1551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083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214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500" spc="-114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500" spc="-114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kk-KZ" sz="1500" b="1" spc="-2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Беларусь</a:t>
                      </a:r>
                      <a:endParaRPr lang="kk-KZ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0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8 617 589 515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49 605 724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8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0,58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248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500" spc="-114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500" spc="-114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4678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kk-KZ" sz="1500" b="1" spc="-5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Узбекистан </a:t>
                      </a:r>
                      <a:endParaRPr lang="kk-KZ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613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10 563 640 501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4678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500" b="1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49 205 698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4678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ctr">
                        <a:lnSpc>
                          <a:spcPct val="100000"/>
                        </a:lnSpc>
                        <a:spcBef>
                          <a:spcPts val="195"/>
                        </a:spcBef>
                        <a:tabLst/>
                      </a:pPr>
                      <a:r>
                        <a:rPr lang="ru-RU" sz="1500" b="1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0,47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4678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227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10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500" spc="-100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kk-KZ" sz="1500" b="1" spc="-4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Азербайджан</a:t>
                      </a:r>
                      <a:endParaRPr lang="kk-KZ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0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13 731 613 731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9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59 900 278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500" b="1" spc="-85" dirty="0" smtClean="0">
                          <a:solidFill>
                            <a:srgbClr val="2457A6"/>
                          </a:solidFill>
                          <a:latin typeface="Arial" pitchFamily="34" charset="0"/>
                          <a:cs typeface="Arial" pitchFamily="34" charset="0"/>
                        </a:rPr>
                        <a:t>0,43</a:t>
                      </a: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259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500" spc="-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sz="15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823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251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kk-KZ" sz="1500" b="1" spc="-65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Казахстан</a:t>
                      </a:r>
                      <a:endParaRPr lang="kk-KZ" sz="15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278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25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500" b="1" spc="-95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28 853 259 043</a:t>
                      </a:r>
                      <a:endParaRPr sz="15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823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2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500" b="1" spc="-95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109 735 668</a:t>
                      </a:r>
                      <a:endParaRPr sz="15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823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251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500" b="1" spc="-85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0,38</a:t>
                      </a:r>
                      <a:endParaRPr sz="15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823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25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2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47502" y="1247076"/>
            <a:ext cx="1209699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(на 2021 г.)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54656" y="6245156"/>
            <a:ext cx="3991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Средний показатель по странам – 1,2%</a:t>
            </a:r>
            <a:endParaRPr lang="ru-RU" sz="1600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08401" y="796002"/>
            <a:ext cx="65751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ДОЛЯ БЮДЖЕТА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СУДОВ ОТ ВВП 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545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graphicFrame>
        <p:nvGraphicFramePr>
          <p:cNvPr id="67" name="object 2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56165"/>
              </p:ext>
            </p:extLst>
          </p:nvPr>
        </p:nvGraphicFramePr>
        <p:xfrm>
          <a:off x="2310315" y="1633305"/>
          <a:ext cx="7602905" cy="4926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6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6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99"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kk-KZ" sz="1800" b="1" spc="-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СТРАНЫ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26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kk-KZ" sz="1800" b="1" spc="-15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  <a:r>
                        <a:rPr sz="1800" b="1" spc="-12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sz="1800" b="1" spc="-114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26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kk-KZ" sz="1800" b="1" spc="-7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Латвия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8959" marB="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1,10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7263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42097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kk-KZ" sz="1800" b="1" spc="-4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Эстония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655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0,</a:t>
                      </a: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4857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13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kk-KZ" sz="1800" b="1" spc="-7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Молдова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47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0,42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772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kk-KZ" sz="1800" b="1" spc="-114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Украина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8959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0,42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7263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83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kk-KZ" sz="1800" b="1" spc="-7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Грузия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655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0,29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4857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138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kk-KZ" sz="1800" b="1" spc="-4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655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0,21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4857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13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kk-KZ" sz="1800" b="1" spc="-1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Литва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8959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0,</a:t>
                      </a: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7263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kk-KZ" sz="1800" b="1" spc="-8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Армения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8959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7263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894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kk-KZ" sz="1800" b="1" spc="-9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Азербайджан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764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0,15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5942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2444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kk-KZ" sz="1800" b="1" spc="-9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Беларусь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764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800" b="1" spc="-1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0,10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5942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25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kk-KZ" sz="1800" b="1" spc="-11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Казахстан</a:t>
                      </a:r>
                      <a:endParaRPr lang="kk-K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8959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6A58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1" spc="-12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7263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6A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4986275" y="1247076"/>
            <a:ext cx="22194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(по итогам 6 м. 2021 г.)</a:t>
            </a:r>
            <a:endParaRPr lang="ru-RU" sz="1500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9877" y="718256"/>
            <a:ext cx="93722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ЗДАНИЯ СУДОВ, ПОСТРОЕННЫЕ В 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2016-2021 </a:t>
            </a:r>
            <a:r>
              <a:rPr lang="ru-RU" sz="3000" b="1" dirty="0" err="1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3000" b="1" dirty="0" smtClean="0">
                <a:solidFill>
                  <a:srgbClr val="1B4FA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dirty="0">
              <a:solidFill>
                <a:srgbClr val="1B4F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545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graphicFrame>
        <p:nvGraphicFramePr>
          <p:cNvPr id="8" name="object 2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8000"/>
              </p:ext>
            </p:extLst>
          </p:nvPr>
        </p:nvGraphicFramePr>
        <p:xfrm>
          <a:off x="1609495" y="1301886"/>
          <a:ext cx="8973011" cy="5475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3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69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2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00966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kk-KZ" sz="1600" b="1" spc="1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СУД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138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kk-KZ" sz="1600" b="1" spc="-20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138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kk-KZ" sz="1600" b="1" spc="5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138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100" spc="1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РЕСП.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422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680D6"/>
                    </a:solidFill>
                  </a:tcPr>
                </a:tc>
                <a:tc>
                  <a:txBody>
                    <a:bodyPr/>
                    <a:lstStyle/>
                    <a:p>
                      <a:pPr marL="255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100" spc="25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МЕСТ. БЮДЖЕТЫ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422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68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816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200" spc="3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Суд №2 </a:t>
                      </a:r>
                      <a:r>
                        <a:rPr lang="ru-RU" sz="1200" spc="3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г.Уральск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04449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816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spc="-13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816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4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Жаркаинский</a:t>
                      </a:r>
                      <a:r>
                        <a:rPr lang="ru-RU" sz="1200" spc="4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35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Жуалинский</a:t>
                      </a:r>
                      <a:r>
                        <a:rPr lang="ru-RU" sz="1200" spc="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lang="kk-K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729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Казалинский</a:t>
                      </a:r>
                      <a:r>
                        <a:rPr lang="ru-RU" sz="12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9362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729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lang="kk-K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729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5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Текелийский</a:t>
                      </a:r>
                      <a:r>
                        <a:rPr lang="ru-RU" sz="1200" spc="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207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lang="kk-K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15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Наурызбайский</a:t>
                      </a:r>
                      <a:r>
                        <a:rPr lang="ru-RU" sz="1200" spc="1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spc="-11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2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Мартукский</a:t>
                      </a:r>
                      <a:r>
                        <a:rPr lang="ru-RU" sz="1200" spc="2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lang="kk-K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729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spc="2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Костанайский</a:t>
                      </a:r>
                      <a:r>
                        <a:rPr lang="ru-RU" sz="1200" spc="2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облсуд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9362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729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1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r>
                        <a:rPr sz="1200" b="1" spc="-10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lang="kk-K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729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Карагандинский облсуд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spc="-11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5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Аральский</a:t>
                      </a:r>
                      <a:r>
                        <a:rPr lang="ru-RU" sz="1200" spc="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spc="-13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729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spc="-1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Исатайский</a:t>
                      </a:r>
                      <a:r>
                        <a:rPr lang="ru-RU" sz="1200" spc="-1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9362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729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lang="kk-K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729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1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Таскалинский</a:t>
                      </a:r>
                      <a:r>
                        <a:rPr lang="ru-RU" sz="1200" spc="1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6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spc="-13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r>
                        <a:rPr sz="1200" b="1" spc="-10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kk-KZ"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1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Айтекебийский</a:t>
                      </a:r>
                      <a:r>
                        <a:rPr lang="ru-RU" sz="1200" spc="1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kk-KZ" sz="1200" spc="-16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258 млн.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0121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kk-KZ"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1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Каратюбинский</a:t>
                      </a:r>
                      <a:r>
                        <a:rPr lang="ru-RU" sz="1200" spc="1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kk-KZ" sz="1200" spc="-16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153 млн.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8789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kk-KZ"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1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Жылыойский</a:t>
                      </a:r>
                      <a:r>
                        <a:rPr lang="ru-RU" sz="1200" spc="1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kk-KZ" sz="1200" spc="-16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220 млн.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52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kk-KZ"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spc="1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Байконурский</a:t>
                      </a:r>
                      <a:r>
                        <a:rPr lang="ru-RU" sz="1200" spc="1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 </a:t>
                      </a:r>
                      <a:r>
                        <a:rPr lang="ru-RU" sz="1200" spc="1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г.Нур</a:t>
                      </a:r>
                      <a:r>
                        <a:rPr lang="ru-RU" sz="1200" spc="1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-Султан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kk-KZ" sz="1200" spc="-16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6,6 млн.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2610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kern="1200" spc="1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Жамбылский</a:t>
                      </a:r>
                      <a:r>
                        <a:rPr lang="ru-RU" sz="1200" kern="1200" spc="10" dirty="0" smtClean="0">
                          <a:solidFill>
                            <a:srgbClr val="2457A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облсуд</a:t>
                      </a:r>
                      <a:endParaRPr lang="ru-RU" sz="1200" kern="1200" spc="10" dirty="0">
                        <a:solidFill>
                          <a:srgbClr val="2457A7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spc="-16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kk-KZ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1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r>
                        <a:rPr lang="ru-RU" sz="1200" b="1" spc="-10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525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kern="1200" spc="10" dirty="0" smtClean="0">
                          <a:solidFill>
                            <a:srgbClr val="2457A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Суд г. </a:t>
                      </a:r>
                      <a:r>
                        <a:rPr lang="ru-RU" sz="1200" kern="1200" spc="1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Сатпаев</a:t>
                      </a:r>
                      <a:endParaRPr lang="ru-RU" sz="1200" kern="1200" spc="10" dirty="0">
                        <a:solidFill>
                          <a:srgbClr val="2457A7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916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spc="-16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kk-KZ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spc="-35" dirty="0" smtClean="0">
                          <a:solidFill>
                            <a:srgbClr val="2457A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673 млн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0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1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85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12192000" cy="655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83657" y="1062831"/>
            <a:ext cx="96246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ПЛАН СТРОИТЕЛЬСТВА ЗДАНИЙ НА 2021-2023 </a:t>
            </a:r>
            <a:r>
              <a:rPr lang="ru-RU" sz="3000" b="1" dirty="0" err="1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3000" b="1" dirty="0" smtClean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dirty="0">
              <a:solidFill>
                <a:srgbClr val="F47D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545" y="167593"/>
            <a:ext cx="3969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VII. </a:t>
            </a:r>
            <a:r>
              <a:rPr lang="ru-RU" sz="1500" b="1" dirty="0">
                <a:solidFill>
                  <a:srgbClr val="F47D70"/>
                </a:solidFill>
                <a:latin typeface="Arial" pitchFamily="34" charset="0"/>
                <a:cs typeface="Arial" pitchFamily="34" charset="0"/>
              </a:rPr>
              <a:t>СУДЕБНОЕ АДМИНИСТРИРОВАНИЕ</a:t>
            </a:r>
          </a:p>
        </p:txBody>
      </p:sp>
      <p:graphicFrame>
        <p:nvGraphicFramePr>
          <p:cNvPr id="8" name="object 2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364437"/>
              </p:ext>
            </p:extLst>
          </p:nvPr>
        </p:nvGraphicFramePr>
        <p:xfrm>
          <a:off x="1109663" y="2254162"/>
          <a:ext cx="9972675" cy="329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8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53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353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309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08065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lang="kk-KZ" sz="1600" b="1" dirty="0" smtClean="0">
                        <a:solidFill>
                          <a:srgbClr val="F06A5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kk-KZ" sz="1600" b="1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СУД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222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kk-KZ" sz="1600" b="1" spc="-5" dirty="0" smtClean="0">
                          <a:solidFill>
                            <a:srgbClr val="F06A58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222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25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600" spc="5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РЕСПУБЛИКАНСКИЙ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02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0D6"/>
                    </a:solidFill>
                  </a:tcPr>
                </a:tc>
                <a:tc>
                  <a:txBody>
                    <a:bodyPr/>
                    <a:lstStyle/>
                    <a:p>
                      <a:pPr marL="2717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600" spc="2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МЕСТНЫЕ</a:t>
                      </a:r>
                    </a:p>
                    <a:p>
                      <a:pPr marL="2717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БЮДЖЕТЫ</a:t>
                      </a:r>
                      <a:endParaRPr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029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68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9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kk-KZ" sz="1600" b="1" spc="-1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215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600" spc="25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Арысский</a:t>
                      </a:r>
                      <a:r>
                        <a:rPr lang="ru-RU" sz="1600" spc="2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райсуд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0054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3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r>
                        <a:rPr sz="1600" b="1" spc="-11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spc="-1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21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6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kk-KZ" sz="1600" b="1" spc="-1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215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600" spc="2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Алматинский</a:t>
                      </a:r>
                      <a:r>
                        <a:rPr lang="ru-RU" sz="1600" spc="2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городской суд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0054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b="1" spc="-114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r>
                        <a:rPr sz="1600" b="1" spc="-11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600" b="1" spc="-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613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6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b="1" spc="-1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kk-KZ" sz="1600" b="1" spc="-1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613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600" spc="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Глубоковский райсуд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0054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35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  <a:r>
                        <a:rPr sz="1600" b="1" spc="-110" dirty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spc="-1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21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kk-KZ" sz="1600" b="1" spc="-1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215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Туркестанский облсуд</a:t>
                      </a:r>
                      <a:endParaRPr lang="ru-RU" sz="16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3656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kk-KZ" sz="1600" b="1" spc="-114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7,2 </a:t>
                      </a:r>
                      <a:r>
                        <a:rPr lang="kk-KZ" sz="1600" b="1" spc="-5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613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79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kk-KZ" sz="1600" b="1" spc="-14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613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dirty="0" err="1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Алматинский</a:t>
                      </a:r>
                      <a:r>
                        <a:rPr lang="ru-RU" sz="16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областной</a:t>
                      </a:r>
                      <a:r>
                        <a:rPr lang="ru-RU" sz="1600" baseline="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суд</a:t>
                      </a:r>
                      <a:endParaRPr lang="ru-RU" sz="16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3656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600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5,3 млрд</a:t>
                      </a:r>
                      <a:endParaRPr sz="1600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613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79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613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A6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Павлодарский областной суд</a:t>
                      </a:r>
                      <a:endParaRPr lang="ru-RU" sz="1600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3656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600" b="1" dirty="0" smtClean="0">
                          <a:solidFill>
                            <a:srgbClr val="2457A7"/>
                          </a:solidFill>
                          <a:latin typeface="Arial" pitchFamily="34" charset="0"/>
                          <a:cs typeface="Arial" pitchFamily="34" charset="0"/>
                        </a:rPr>
                        <a:t>1,5 млрд</a:t>
                      </a:r>
                      <a:endParaRPr sz="1600" b="1" dirty="0">
                        <a:solidFill>
                          <a:srgbClr val="2457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613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8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16980</TotalTime>
  <Words>7449</Words>
  <Application>Microsoft Office PowerPoint</Application>
  <PresentationFormat>Произвольный</PresentationFormat>
  <Paragraphs>2516</Paragraphs>
  <Slides>119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119</vt:i4>
      </vt:variant>
    </vt:vector>
  </HeadingPairs>
  <TitlesOfParts>
    <vt:vector size="1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Эрик</dc:creator>
  <cp:lastModifiedBy>Пользователь Windows</cp:lastModifiedBy>
  <cp:revision>347</cp:revision>
  <cp:lastPrinted>2021-03-03T11:52:17Z</cp:lastPrinted>
  <dcterms:created xsi:type="dcterms:W3CDTF">2021-01-12T10:59:27Z</dcterms:created>
  <dcterms:modified xsi:type="dcterms:W3CDTF">2021-10-22T03:34:22Z</dcterms:modified>
</cp:coreProperties>
</file>