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65" r:id="rId4"/>
    <p:sldId id="263" r:id="rId5"/>
    <p:sldId id="261" r:id="rId6"/>
    <p:sldId id="264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81;%20&#1089;&#1090;&#1086;&#1083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81;%20&#1089;&#1090;&#1086;&#1083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81;%20&#1089;&#1090;&#1086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Обращения в адрес Инвестиционного омбудсмена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Обращения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62</c:v>
                </c:pt>
                <c:pt idx="2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53088"/>
        <c:axId val="89754624"/>
      </c:lineChart>
      <c:catAx>
        <c:axId val="8975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9754624"/>
        <c:crosses val="autoZero"/>
        <c:auto val="1"/>
        <c:lblAlgn val="ctr"/>
        <c:lblOffset val="100"/>
        <c:noMultiLvlLbl val="0"/>
      </c:catAx>
      <c:valAx>
        <c:axId val="8975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9753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743173123276815E-2"/>
          <c:y val="4.2650924756380382E-2"/>
          <c:w val="0.33580784608942282"/>
          <c:h val="0.79148436785769594"/>
        </c:manualLayout>
      </c:layout>
      <c:pieChart>
        <c:varyColors val="1"/>
        <c:ser>
          <c:idx val="0"/>
          <c:order val="0"/>
          <c:cat>
            <c:strRef>
              <c:f>Лист1!$A$10:$A$14</c:f>
              <c:strCache>
                <c:ptCount val="5"/>
                <c:pt idx="0">
                  <c:v>Налоговое законодательство</c:v>
                </c:pt>
                <c:pt idx="1">
                  <c:v>Таможенное законодательство</c:v>
                </c:pt>
                <c:pt idx="2">
                  <c:v>Трудовое законодательство</c:v>
                </c:pt>
                <c:pt idx="3">
                  <c:v>Земельные отношения</c:v>
                </c:pt>
                <c:pt idx="4">
                  <c:v>Лицензирование, регистрация, разрешительные документы</c:v>
                </c:pt>
              </c:strCache>
            </c:strRef>
          </c:cat>
          <c:val>
            <c:numRef>
              <c:f>Лист1!$B$10:$B$14</c:f>
              <c:numCache>
                <c:formatCode>General</c:formatCode>
                <c:ptCount val="5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8517698782295912"/>
          <c:y val="0.10913561911940579"/>
          <c:w val="0.59270596598217817"/>
          <c:h val="0.77225040533304479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886330246976629E-3"/>
          <c:y val="0"/>
          <c:w val="0.38321218614140568"/>
          <c:h val="0.86911951252873842"/>
        </c:manualLayout>
      </c:layout>
      <c:pieChart>
        <c:varyColors val="1"/>
        <c:ser>
          <c:idx val="0"/>
          <c:order val="0"/>
          <c:cat>
            <c:strRef>
              <c:f>Лист1!$A$6:$B$6</c:f>
              <c:strCache>
                <c:ptCount val="2"/>
                <c:pt idx="0">
                  <c:v>Входят в компетенцию</c:v>
                </c:pt>
                <c:pt idx="1">
                  <c:v>Не входят в компетенцию</c:v>
                </c:pt>
              </c:strCache>
            </c:strRef>
          </c:cat>
          <c:val>
            <c:numRef>
              <c:f>Лист1!$A$7:$B$7</c:f>
              <c:numCache>
                <c:formatCode>General</c:formatCode>
                <c:ptCount val="2"/>
                <c:pt idx="0">
                  <c:v>30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633062907933293"/>
          <c:y val="0.27389154438975216"/>
          <c:w val="0.37973071471163333"/>
          <c:h val="0.4165222328192425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39533-DA3D-4457-9D85-8377C45341AD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69265-389C-4ADA-A485-874A6865B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6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279E0-6EB4-40F1-99C0-16E2B9B8FC7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41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960B-2F26-4CFD-A015-B192EDC086F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76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6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6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8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2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15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0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C800-89EE-4962-95D6-6C003D0FC49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B680-2903-4ECE-827B-2025AFC6B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hyperlink" Target="http://www.invest.gov.kz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invest.gov.k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2414243"/>
            <a:ext cx="12192000" cy="2171636"/>
          </a:xfrm>
          <a:prstGeom prst="rect">
            <a:avLst/>
          </a:prstGeom>
          <a:solidFill>
            <a:schemeClr val="bg1">
              <a:lumMod val="50000"/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71393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4000" b="1" dirty="0" smtClean="0"/>
              <a:t>Институт инвестиционного омбудсмена как форма содействия в защите прав и законных интересов инвесторов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6501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Астана 201</a:t>
            </a:r>
            <a:r>
              <a:rPr lang="en-US" sz="1600" dirty="0" smtClean="0"/>
              <a:t>7</a:t>
            </a:r>
            <a:r>
              <a:rPr lang="ru-RU" sz="1600" dirty="0" smtClean="0"/>
              <a:t> г.</a:t>
            </a:r>
            <a:endParaRPr lang="ru-RU" sz="16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51535" y="92665"/>
            <a:ext cx="10058400" cy="1246683"/>
            <a:chOff x="1571625" y="130937"/>
            <a:chExt cx="10058400" cy="1246683"/>
          </a:xfrm>
        </p:grpSpPr>
        <p:sp>
          <p:nvSpPr>
            <p:cNvPr id="3" name="TextBox 2"/>
            <p:cNvSpPr txBox="1"/>
            <p:nvPr/>
          </p:nvSpPr>
          <p:spPr>
            <a:xfrm>
              <a:off x="1571625" y="1083437"/>
              <a:ext cx="10058400" cy="294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/>
                <a:t>Министерство по инвестициям и развитию Республики Казахстан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91175" y="130937"/>
              <a:ext cx="1009650" cy="952500"/>
            </a:xfrm>
            <a:prstGeom prst="rect">
              <a:avLst/>
            </a:prstGeom>
          </p:spPr>
        </p:pic>
      </p:grpSp>
      <p:sp>
        <p:nvSpPr>
          <p:cNvPr id="12" name="Подзаголовок 2"/>
          <p:cNvSpPr txBox="1">
            <a:spLocks/>
          </p:cNvSpPr>
          <p:nvPr/>
        </p:nvSpPr>
        <p:spPr>
          <a:xfrm>
            <a:off x="3036570" y="5065939"/>
            <a:ext cx="9144000" cy="13944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kk-KZ" sz="1800" b="1" i="1" dirty="0" smtClean="0"/>
              <a:t>Докладчик:</a:t>
            </a:r>
            <a:r>
              <a:rPr lang="kk-KZ" sz="1800" i="1" dirty="0" smtClean="0"/>
              <a:t> руководитель Управления работы «одного окна»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kk-KZ" sz="1800" i="1" dirty="0" smtClean="0"/>
              <a:t>для инвесторов Комитета по инвестициям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kk-KZ" sz="1800" i="1" dirty="0" smtClean="0"/>
              <a:t>Министерства по инвестициям и развитию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kk-KZ" sz="1800" i="1" dirty="0" smtClean="0"/>
              <a:t>Республики Казахстан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kk-KZ" sz="1800" i="1" dirty="0" smtClean="0"/>
              <a:t>Сугурбаева А.Ю.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83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3" y="2518117"/>
            <a:ext cx="2868882" cy="20820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35681" y="3295679"/>
            <a:ext cx="6447795" cy="1241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i="0" dirty="0" smtClean="0">
                <a:solidFill>
                  <a:srgbClr val="222222"/>
                </a:solidFill>
                <a:effectLst/>
              </a:rPr>
              <a:t>«Для обеспечения защиты прав и интересов инвесторов на законодательной основе будет введен институт инвестиционного омбудсмена»</a:t>
            </a:r>
          </a:p>
          <a:p>
            <a:pPr algn="r">
              <a:spcAft>
                <a:spcPts val="300"/>
              </a:spcAft>
            </a:pPr>
            <a:r>
              <a:rPr lang="ru-RU" b="1" dirty="0" smtClean="0">
                <a:solidFill>
                  <a:srgbClr val="222222"/>
                </a:solidFill>
              </a:rPr>
              <a:t>Президент РК Н. Назарбаев</a:t>
            </a:r>
          </a:p>
          <a:p>
            <a:pPr algn="r"/>
            <a:r>
              <a:rPr lang="ru-RU" sz="1050" i="1" dirty="0" smtClean="0"/>
              <a:t>27-е пленарное заседание </a:t>
            </a:r>
            <a:r>
              <a:rPr lang="ru-RU" sz="1050" i="1" dirty="0"/>
              <a:t>Совета иностранных </a:t>
            </a:r>
            <a:r>
              <a:rPr lang="ru-RU" sz="1050" i="1" dirty="0" smtClean="0"/>
              <a:t>инвесторов</a:t>
            </a:r>
            <a:r>
              <a:rPr lang="en-US" sz="1050" i="1" dirty="0" smtClean="0"/>
              <a:t> (</a:t>
            </a:r>
            <a:r>
              <a:rPr lang="ru-RU" sz="1050" i="1" dirty="0" smtClean="0"/>
              <a:t>12.06.14</a:t>
            </a:r>
            <a:r>
              <a:rPr lang="en-US" sz="1050" i="1" dirty="0" smtClean="0"/>
              <a:t>)</a:t>
            </a:r>
            <a:endParaRPr lang="ru-RU" sz="1400" i="1" dirty="0"/>
          </a:p>
        </p:txBody>
      </p:sp>
      <p:pic>
        <p:nvPicPr>
          <p:cNvPr id="4" name="Picture 4" descr="http://3.astana-bilim.kz/files/sites/1383501121322436/files/index/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582" y="325347"/>
            <a:ext cx="961139" cy="90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88920" y="387174"/>
            <a:ext cx="664208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/>
              <a:t>Инвестиционный </a:t>
            </a:r>
            <a:r>
              <a:rPr lang="ru-RU" sz="3200" b="1" dirty="0"/>
              <a:t>о</a:t>
            </a:r>
            <a:r>
              <a:rPr lang="ru-RU" sz="3200" b="1" dirty="0" smtClean="0"/>
              <a:t>мбудсмен</a:t>
            </a:r>
          </a:p>
          <a:p>
            <a:pPr algn="ctr">
              <a:lnSpc>
                <a:spcPct val="80000"/>
              </a:lnSpc>
            </a:pPr>
            <a:r>
              <a:rPr lang="ru-RU" sz="2000" i="1" dirty="0" smtClean="0"/>
              <a:t>Защитник прав и законных интересов инвесторов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1875" y="1665080"/>
            <a:ext cx="3299466" cy="7571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i="1" dirty="0" smtClean="0"/>
              <a:t>Министр по инвестициям и развитию РК </a:t>
            </a:r>
          </a:p>
          <a:p>
            <a:pPr algn="ctr">
              <a:lnSpc>
                <a:spcPct val="80000"/>
              </a:lnSpc>
            </a:pPr>
            <a:r>
              <a:rPr lang="ru-RU" i="1" dirty="0" err="1" smtClean="0"/>
              <a:t>Касымбек</a:t>
            </a:r>
            <a:r>
              <a:rPr lang="ru-RU" i="1" dirty="0" smtClean="0"/>
              <a:t> Ж. М.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91" y="2661252"/>
            <a:ext cx="2616896" cy="1855295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08028" y="213257"/>
            <a:ext cx="11790601" cy="6390743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97785" y="4798567"/>
            <a:ext cx="7772492" cy="1592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ru-RU" sz="1500" b="1" i="1" dirty="0" smtClean="0"/>
              <a:t>Международный опыт: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500" i="1" dirty="0" smtClean="0"/>
              <a:t>Южная Корея - Омбудсмен для иностранных инвесторов действует с 1999 года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500" i="1" dirty="0" smtClean="0"/>
              <a:t>США – </a:t>
            </a:r>
            <a:r>
              <a:rPr lang="en-US" sz="1500" i="1" dirty="0" err="1" smtClean="0"/>
              <a:t>SelectUSA</a:t>
            </a:r>
            <a:r>
              <a:rPr lang="ru-RU" sz="1500" i="1" dirty="0" smtClean="0"/>
              <a:t>, является рабочим органом Федеральной межведомственной рабочей группы по инвестициям.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500" i="1" dirty="0" smtClean="0"/>
              <a:t>Аналоги инвестиционного омбудсмена имеются как в странах дальнего зарубежья (Канада, Австралия, Великобритания, Япония), так и ближнего (РФ, Украина, Грузия).</a:t>
            </a:r>
            <a:endParaRPr lang="ru-RU" sz="15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37650" y="174344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smtClean="0"/>
              <a:t>Способствование решению проблемных вопросов, возникающих в ходе инвестиционной деятельности в Республике Казахстан,</a:t>
            </a:r>
            <a:endParaRPr lang="ru-RU" sz="16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621235" y="238821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smtClean="0"/>
              <a:t>Обеспечение мониторинга действующих норм на предмет их эффективности и целесообразности.</a:t>
            </a:r>
            <a:endParaRPr lang="ru-RU" sz="1600" b="1" i="1" dirty="0"/>
          </a:p>
        </p:txBody>
      </p:sp>
      <p:pic>
        <p:nvPicPr>
          <p:cNvPr id="3074" name="Picture 2" descr="D:\Рабочий стол\checkmark16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2505" y="1808796"/>
            <a:ext cx="427967" cy="427967"/>
          </a:xfrm>
          <a:prstGeom prst="rect">
            <a:avLst/>
          </a:prstGeom>
          <a:noFill/>
        </p:spPr>
      </p:pic>
      <p:pic>
        <p:nvPicPr>
          <p:cNvPr id="30" name="Picture 2" descr="D:\Рабочий стол\checkmark16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54226" y="2451227"/>
            <a:ext cx="416248" cy="416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45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685324" y="2572325"/>
            <a:ext cx="4605618" cy="480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dirty="0" smtClean="0"/>
              <a:t>Вне компетенции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4911" y="3211145"/>
            <a:ext cx="4853354" cy="30008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72000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ru-RU" sz="2400" dirty="0" smtClean="0"/>
              <a:t> Рассмотрение вопросов инвесторов и содействие в их решении</a:t>
            </a:r>
          </a:p>
          <a:p>
            <a:pPr marL="174625" indent="-174625">
              <a:buFont typeface="+mj-lt"/>
              <a:buAutoNum type="arabicPeriod"/>
            </a:pPr>
            <a:r>
              <a:rPr lang="ru-RU" sz="2400" dirty="0" smtClean="0"/>
              <a:t> Взаимодействие с государственными органами</a:t>
            </a:r>
          </a:p>
          <a:p>
            <a:pPr marL="174625" indent="-174625">
              <a:buFont typeface="+mj-lt"/>
              <a:buAutoNum type="arabicPeriod"/>
            </a:pPr>
            <a:r>
              <a:rPr lang="ru-RU" sz="2400" dirty="0" smtClean="0"/>
              <a:t> Вынесение  рекомендаций по изменению законодательства Республики Казахстан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85205" y="3210037"/>
            <a:ext cx="5176911" cy="26314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72000" rtlCol="0">
            <a:spAutoFit/>
          </a:bodyPr>
          <a:lstStyle/>
          <a:p>
            <a:pPr marL="174625" indent="-174625">
              <a:buFont typeface="+mj-lt"/>
              <a:buAutoNum type="arabicPeriod"/>
            </a:pPr>
            <a:r>
              <a:rPr lang="ru-RU" sz="2400" dirty="0" smtClean="0"/>
              <a:t> Споры между хозяйствующими субъектами</a:t>
            </a:r>
          </a:p>
          <a:p>
            <a:pPr marL="174625" indent="-174625">
              <a:buFont typeface="+mj-lt"/>
              <a:buAutoNum type="arabicPeriod"/>
            </a:pPr>
            <a:r>
              <a:rPr lang="ru-RU" sz="2400" dirty="0" smtClean="0"/>
              <a:t> Вопросы, имеющие судебные решения или находящиеся на рассмотрении в судебном порядке</a:t>
            </a:r>
          </a:p>
          <a:p>
            <a:pPr marL="174625" indent="-174625">
              <a:buFont typeface="+mj-lt"/>
              <a:buAutoNum type="arabicPeriod"/>
            </a:pPr>
            <a:r>
              <a:rPr lang="ru-RU" sz="2400" dirty="0" smtClean="0"/>
              <a:t> Вопросы, имеющие косвенное влияние на другие субъекты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53563" y="2558257"/>
            <a:ext cx="4256782" cy="480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dirty="0" smtClean="0"/>
              <a:t>Функции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8028" y="213257"/>
            <a:ext cx="11790601" cy="6390743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47" y="292248"/>
            <a:ext cx="2277587" cy="21836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" descr="C:\Users\Алтынай\Desktop\инвест омбуд\вн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740" y="320386"/>
            <a:ext cx="2282728" cy="21845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8576" y="389431"/>
            <a:ext cx="8168414" cy="8679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dirty="0" smtClean="0"/>
              <a:t>При инвестиционном омбудсмене создана межведомственная групп, в которую входят: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2427" y="2177297"/>
            <a:ext cx="2609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Министерства Республики Казахстан: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30363" y="4114006"/>
            <a:ext cx="2713969" cy="3755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/>
              <a:t>ю</a:t>
            </a:r>
            <a:r>
              <a:rPr lang="ru-RU" sz="2400" dirty="0" smtClean="0"/>
              <a:t>стиции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45942" y="4050588"/>
            <a:ext cx="2658794" cy="3755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/>
              <a:t>и</a:t>
            </a:r>
            <a:r>
              <a:rPr lang="ru-RU" sz="2400" dirty="0" smtClean="0"/>
              <a:t>ностранных </a:t>
            </a:r>
            <a:r>
              <a:rPr lang="ru-RU" sz="2400" dirty="0"/>
              <a:t>дел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4400" y="4698088"/>
            <a:ext cx="2683549" cy="3755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/>
              <a:t>здравоохранения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45938" y="3205567"/>
            <a:ext cx="2658794" cy="671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/>
              <a:t>н</a:t>
            </a:r>
            <a:r>
              <a:rPr lang="ru-RU" sz="2400" dirty="0" smtClean="0"/>
              <a:t>ациональной экономики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31878" y="2664572"/>
            <a:ext cx="2672862" cy="3755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/>
              <a:t>к</a:t>
            </a:r>
            <a:r>
              <a:rPr lang="ru-RU" sz="2400" dirty="0" smtClean="0"/>
              <a:t>ультуры </a:t>
            </a:r>
            <a:r>
              <a:rPr lang="ru-RU" sz="2400" dirty="0"/>
              <a:t>и спорта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5947" y="4601231"/>
            <a:ext cx="2658794" cy="4420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ru-RU" sz="2400" dirty="0"/>
              <a:t>ф</a:t>
            </a:r>
            <a:r>
              <a:rPr lang="ru-RU" sz="2400" dirty="0" smtClean="0"/>
              <a:t>инансов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28045" y="2681816"/>
            <a:ext cx="2716260" cy="671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/>
              <a:t>о</a:t>
            </a:r>
            <a:r>
              <a:rPr lang="ru-RU" sz="2400" dirty="0" smtClean="0"/>
              <a:t>бразования </a:t>
            </a:r>
            <a:r>
              <a:rPr lang="ru-RU" sz="2400" dirty="0"/>
              <a:t>и науки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28045" y="3543262"/>
            <a:ext cx="2716287" cy="3755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/>
              <a:t>с</a:t>
            </a:r>
            <a:r>
              <a:rPr lang="ru-RU" sz="2400" dirty="0" smtClean="0"/>
              <a:t>ельского </a:t>
            </a:r>
            <a:r>
              <a:rPr lang="ru-RU" sz="2400" dirty="0"/>
              <a:t>хозяйства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8053" y="1371696"/>
            <a:ext cx="4106109" cy="671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/>
              <a:t>Генеральная прокуратура Республики Казахстан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8028" y="213257"/>
            <a:ext cx="11790601" cy="6390743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32681" y="5137882"/>
            <a:ext cx="2729159" cy="671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/>
              <a:t>труда и социальной защиты населения</a:t>
            </a:r>
            <a:endParaRPr lang="ru-RU" sz="2400" dirty="0"/>
          </a:p>
        </p:txBody>
      </p:sp>
      <p:pic>
        <p:nvPicPr>
          <p:cNvPr id="2050" name="Picture 2" descr="D:\Рабочий стол\no-translate-detected_318-645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124" y="3440670"/>
            <a:ext cx="1581492" cy="1581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>
            <a:off x="10018248" y="3574622"/>
            <a:ext cx="439626" cy="35999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7313094" y="3562990"/>
            <a:ext cx="439626" cy="359999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усеченными противолежащими углами 28"/>
          <p:cNvSpPr/>
          <p:nvPr/>
        </p:nvSpPr>
        <p:spPr>
          <a:xfrm>
            <a:off x="697205" y="1188064"/>
            <a:ext cx="188509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84628" y="1041009"/>
            <a:ext cx="3126855" cy="3416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Обращение инвестора</a:t>
            </a:r>
          </a:p>
        </p:txBody>
      </p:sp>
      <p:sp>
        <p:nvSpPr>
          <p:cNvPr id="17" name="Прямоугольник с двумя усеченными противолежащими углами 59"/>
          <p:cNvSpPr/>
          <p:nvPr/>
        </p:nvSpPr>
        <p:spPr>
          <a:xfrm>
            <a:off x="687315" y="3023544"/>
            <a:ext cx="188509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2572416" y="3221834"/>
            <a:ext cx="2744345" cy="1125083"/>
          </a:xfrm>
          <a:prstGeom prst="snip1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Разъяснение прав инвестору;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Анализ законодательства РК;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Направление рекомендаций в соответствующие ГО РК;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81804" y="3991439"/>
            <a:ext cx="395663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049" y="4171223"/>
            <a:ext cx="1651797" cy="11048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/>
          <p:cNvSpPr/>
          <p:nvPr/>
        </p:nvSpPr>
        <p:spPr>
          <a:xfrm>
            <a:off x="4214049" y="4183923"/>
            <a:ext cx="1651797" cy="11048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22" name="Прямоугольник с двумя усеченными противолежащими углами 95"/>
          <p:cNvSpPr/>
          <p:nvPr/>
        </p:nvSpPr>
        <p:spPr>
          <a:xfrm>
            <a:off x="687315" y="4855285"/>
            <a:ext cx="188509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381804" y="5823181"/>
            <a:ext cx="395663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74388" y="4532246"/>
            <a:ext cx="3080824" cy="5214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36000" tIns="36000" rIns="36000" bIns="36000">
            <a:spAutoFit/>
          </a:bodyPr>
          <a:lstStyle/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dirty="0" smtClean="0"/>
              <a:t>Заслушивание </a:t>
            </a:r>
          </a:p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dirty="0" smtClean="0"/>
              <a:t>государственных органов</a:t>
            </a:r>
          </a:p>
        </p:txBody>
      </p:sp>
      <p:sp>
        <p:nvSpPr>
          <p:cNvPr id="25" name="Прямоугольник с одним вырезанным углом 24"/>
          <p:cNvSpPr/>
          <p:nvPr/>
        </p:nvSpPr>
        <p:spPr>
          <a:xfrm>
            <a:off x="2571113" y="5055863"/>
            <a:ext cx="2744345" cy="1232396"/>
          </a:xfrm>
          <a:prstGeom prst="snip1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Организация совещаний с ГО;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Официальный ответ от ГО;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В случае несогласия с рекомендациями, разъяснение позиции.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2586095" y="1384327"/>
            <a:ext cx="2744345" cy="1246332"/>
          </a:xfrm>
          <a:prstGeom prst="snip1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Описание проблемы;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Каналы обращения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marL="361950" lvl="1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Письмо Инвестиционному Омбудсмену;</a:t>
            </a:r>
          </a:p>
          <a:p>
            <a:pPr marL="361950" lvl="1" indent="-1762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hlinkClick r:id="rId2"/>
              </a:rPr>
              <a:t>www.invest.gov.kz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361950" lvl="1" indent="-176213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898" y="495590"/>
            <a:ext cx="860620" cy="609817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316070" y="1193983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97205" y="2170964"/>
            <a:ext cx="1618866" cy="0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312155" y="2170205"/>
            <a:ext cx="263776" cy="197131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397122" y="2155960"/>
            <a:ext cx="417645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306184" y="3029462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87315" y="4006443"/>
            <a:ext cx="1618866" cy="0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302267" y="4005684"/>
            <a:ext cx="263776" cy="19713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2149" y="3200010"/>
            <a:ext cx="849013" cy="4969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91675" y="3705379"/>
            <a:ext cx="767601" cy="42774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21163" y="3215199"/>
            <a:ext cx="672986" cy="50631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6659" y="4872974"/>
            <a:ext cx="662928" cy="585744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2306184" y="4861202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87315" y="5838185"/>
            <a:ext cx="1618866" cy="0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302267" y="5837424"/>
            <a:ext cx="263776" cy="19713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14329" y="4898573"/>
            <a:ext cx="674559" cy="54137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182911" y="5458055"/>
            <a:ext cx="767601" cy="559121"/>
          </a:xfrm>
          <a:prstGeom prst="rect">
            <a:avLst/>
          </a:prstGeom>
        </p:spPr>
      </p:pic>
      <p:grpSp>
        <p:nvGrpSpPr>
          <p:cNvPr id="44" name="Группа 99"/>
          <p:cNvGrpSpPr/>
          <p:nvPr/>
        </p:nvGrpSpPr>
        <p:grpSpPr>
          <a:xfrm>
            <a:off x="6274191" y="3220923"/>
            <a:ext cx="2505068" cy="341632"/>
            <a:chOff x="4342917" y="5316003"/>
            <a:chExt cx="1764000" cy="341633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42917" y="5316003"/>
              <a:ext cx="1764000" cy="3416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8080"/>
              </a:solidFill>
            </a:ln>
          </p:spPr>
          <p:txBody>
            <a:bodyPr wrap="square" lIns="288000" rIns="0" anchor="ctr">
              <a:sp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   Проблема решена</a:t>
              </a:r>
              <a:endParaRPr lang="ru-RU" dirty="0"/>
            </a:p>
          </p:txBody>
        </p: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70062" y="5384438"/>
              <a:ext cx="252000" cy="234830"/>
            </a:xfrm>
            <a:prstGeom prst="rect">
              <a:avLst/>
            </a:prstGeom>
          </p:spPr>
        </p:pic>
      </p:grpSp>
      <p:sp>
        <p:nvSpPr>
          <p:cNvPr id="45" name="Прямоугольник 44"/>
          <p:cNvSpPr/>
          <p:nvPr/>
        </p:nvSpPr>
        <p:spPr>
          <a:xfrm>
            <a:off x="7257753" y="3962134"/>
            <a:ext cx="3429085" cy="7430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anchor="ctr">
            <a:spAutoFit/>
          </a:bodyPr>
          <a:lstStyle/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dirty="0" smtClean="0"/>
              <a:t>Внесение рекомендаций </a:t>
            </a:r>
          </a:p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dirty="0" smtClean="0"/>
              <a:t>по изменению законодательства </a:t>
            </a:r>
          </a:p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dirty="0" smtClean="0"/>
              <a:t>в Правительство РК</a:t>
            </a:r>
            <a:endParaRPr lang="ru-RU" dirty="0"/>
          </a:p>
        </p:txBody>
      </p:sp>
      <p:grpSp>
        <p:nvGrpSpPr>
          <p:cNvPr id="46" name="Группа 100"/>
          <p:cNvGrpSpPr/>
          <p:nvPr/>
        </p:nvGrpSpPr>
        <p:grpSpPr>
          <a:xfrm>
            <a:off x="8837690" y="3221682"/>
            <a:ext cx="2754087" cy="341632"/>
            <a:chOff x="6533782" y="5344202"/>
            <a:chExt cx="1794472" cy="341633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6533782" y="5344202"/>
              <a:ext cx="1794472" cy="3416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8080"/>
              </a:solidFill>
            </a:ln>
          </p:spPr>
          <p:txBody>
            <a:bodyPr wrap="square" lIns="288000" rIns="0" anchor="ctr">
              <a:sp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   Проблема НЕ решена</a:t>
              </a:r>
              <a:endParaRPr lang="ru-RU" dirty="0"/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67663" y="5382902"/>
              <a:ext cx="252000" cy="234830"/>
            </a:xfrm>
            <a:prstGeom prst="rect">
              <a:avLst/>
            </a:prstGeom>
          </p:spPr>
        </p:pic>
      </p:grpSp>
      <p:pic>
        <p:nvPicPr>
          <p:cNvPr id="47" name="Рисунок 46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213505" y="1903491"/>
            <a:ext cx="755971" cy="4171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664" y="1333484"/>
            <a:ext cx="930426" cy="49699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475398" y="1326378"/>
            <a:ext cx="825752" cy="461496"/>
          </a:xfrm>
          <a:prstGeom prst="rect">
            <a:avLst/>
          </a:prstGeom>
        </p:spPr>
      </p:pic>
      <p:sp>
        <p:nvSpPr>
          <p:cNvPr id="55" name="Прямоугольник 54"/>
          <p:cNvSpPr/>
          <p:nvPr/>
        </p:nvSpPr>
        <p:spPr>
          <a:xfrm>
            <a:off x="2574392" y="2906864"/>
            <a:ext cx="3137091" cy="3194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36000" rIns="36000">
            <a:spAutoFit/>
          </a:bodyPr>
          <a:lstStyle/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spc="-100" dirty="0" smtClean="0"/>
              <a:t>Анализ проблемы - </a:t>
            </a:r>
            <a:r>
              <a:rPr lang="ru-RU" spc="-100" dirty="0"/>
              <a:t>с</a:t>
            </a:r>
            <a:r>
              <a:rPr lang="ru-RU" spc="-100" dirty="0" smtClean="0"/>
              <a:t>рок до </a:t>
            </a:r>
            <a:r>
              <a:rPr lang="ru-RU" b="1" spc="-100" dirty="0" smtClean="0"/>
              <a:t>30</a:t>
            </a:r>
            <a:r>
              <a:rPr lang="ru-RU" spc="-100" dirty="0" smtClean="0"/>
              <a:t> д.</a:t>
            </a:r>
            <a:endParaRPr lang="ru-RU" b="1" spc="-100" dirty="0" smtClean="0"/>
          </a:p>
        </p:txBody>
      </p:sp>
      <p:sp>
        <p:nvSpPr>
          <p:cNvPr id="58" name="Прямоугольник 57"/>
          <p:cNvSpPr/>
          <p:nvPr/>
        </p:nvSpPr>
        <p:spPr>
          <a:xfrm>
            <a:off x="7181313" y="5035465"/>
            <a:ext cx="3600000" cy="571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0" tIns="36000" rIns="0" bIns="36000" anchor="ctr">
            <a:spAutoFit/>
          </a:bodyPr>
          <a:lstStyle/>
          <a:p>
            <a:pPr lvl="0"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/>
              <a:t>Инвестору направляется ответ по результатам</a:t>
            </a:r>
            <a:endParaRPr lang="ru-RU" sz="20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108028" y="213257"/>
            <a:ext cx="11790601" cy="6390743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Соединительная линия уступом 13"/>
          <p:cNvCxnSpPr/>
          <p:nvPr/>
        </p:nvCxnSpPr>
        <p:spPr>
          <a:xfrm flipH="1">
            <a:off x="675258" y="1202895"/>
            <a:ext cx="4348" cy="4621130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Соединительная линия уступом 13"/>
          <p:cNvCxnSpPr>
            <a:endCxn id="25" idx="0"/>
          </p:cNvCxnSpPr>
          <p:nvPr/>
        </p:nvCxnSpPr>
        <p:spPr>
          <a:xfrm rot="5400000">
            <a:off x="4034977" y="3545383"/>
            <a:ext cx="3407160" cy="846197"/>
          </a:xfrm>
          <a:prstGeom prst="bentConnector2">
            <a:avLst/>
          </a:prstGeom>
          <a:ln>
            <a:solidFill>
              <a:srgbClr val="008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3"/>
          <p:cNvCxnSpPr/>
          <p:nvPr/>
        </p:nvCxnSpPr>
        <p:spPr>
          <a:xfrm flipH="1">
            <a:off x="6161655" y="2250831"/>
            <a:ext cx="4037422" cy="0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оединительная линия уступом 13"/>
          <p:cNvCxnSpPr>
            <a:endCxn id="53" idx="0"/>
          </p:cNvCxnSpPr>
          <p:nvPr/>
        </p:nvCxnSpPr>
        <p:spPr>
          <a:xfrm>
            <a:off x="7526215" y="2236764"/>
            <a:ext cx="510" cy="984157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Соединительная линия уступом 13"/>
          <p:cNvCxnSpPr>
            <a:endCxn id="51" idx="0"/>
          </p:cNvCxnSpPr>
          <p:nvPr/>
        </p:nvCxnSpPr>
        <p:spPr>
          <a:xfrm>
            <a:off x="10213145" y="2236763"/>
            <a:ext cx="1589" cy="984917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3055846" y="371354"/>
            <a:ext cx="5652032" cy="4801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dirty="0" smtClean="0"/>
              <a:t>Как работает система?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8028" y="213257"/>
            <a:ext cx="11790601" cy="6390743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27710" y="399490"/>
            <a:ext cx="5652032" cy="4801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dirty="0" smtClean="0"/>
              <a:t>Итоги деятельности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337625" y="946051"/>
            <a:ext cx="5120640" cy="2922563"/>
            <a:chOff x="337625" y="946051"/>
            <a:chExt cx="5120640" cy="2922563"/>
          </a:xfrm>
        </p:grpSpPr>
        <p:graphicFrame>
          <p:nvGraphicFramePr>
            <p:cNvPr id="14" name="Диаграмма 13"/>
            <p:cNvGraphicFramePr/>
            <p:nvPr/>
          </p:nvGraphicFramePr>
          <p:xfrm>
            <a:off x="504091" y="946051"/>
            <a:ext cx="4954174" cy="2922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Прямоугольник 23"/>
            <p:cNvSpPr/>
            <p:nvPr/>
          </p:nvSpPr>
          <p:spPr>
            <a:xfrm>
              <a:off x="337625" y="1026941"/>
              <a:ext cx="5120640" cy="2799471"/>
            </a:xfrm>
            <a:prstGeom prst="rect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855796" y="3894402"/>
            <a:ext cx="6316395" cy="2963598"/>
            <a:chOff x="2855796" y="3894402"/>
            <a:chExt cx="6316395" cy="2963598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55796" y="3894402"/>
              <a:ext cx="6316395" cy="2963598"/>
              <a:chOff x="323556" y="3894402"/>
              <a:chExt cx="6316395" cy="2963598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305954" y="3894402"/>
                <a:ext cx="3896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/>
                  <a:t>За 2016 год</a:t>
                </a:r>
                <a:endParaRPr lang="ru-RU" b="1" dirty="0"/>
              </a:p>
            </p:txBody>
          </p:sp>
          <p:grpSp>
            <p:nvGrpSpPr>
              <p:cNvPr id="29" name="Группа 28"/>
              <p:cNvGrpSpPr/>
              <p:nvPr/>
            </p:nvGrpSpPr>
            <p:grpSpPr>
              <a:xfrm>
                <a:off x="323556" y="3938953"/>
                <a:ext cx="6316395" cy="2919047"/>
                <a:chOff x="337624" y="3938953"/>
                <a:chExt cx="6316395" cy="2919047"/>
              </a:xfrm>
            </p:grpSpPr>
            <p:graphicFrame>
              <p:nvGraphicFramePr>
                <p:cNvPr id="22" name="Диаграмма 21"/>
                <p:cNvGraphicFramePr/>
                <p:nvPr/>
              </p:nvGraphicFramePr>
              <p:xfrm>
                <a:off x="337624" y="4178105"/>
                <a:ext cx="6316395" cy="267989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28" name="Прямоугольник 27"/>
                <p:cNvSpPr/>
                <p:nvPr/>
              </p:nvSpPr>
              <p:spPr>
                <a:xfrm>
                  <a:off x="351691" y="3938953"/>
                  <a:ext cx="6189785" cy="2602524"/>
                </a:xfrm>
                <a:prstGeom prst="rect">
                  <a:avLst/>
                </a:prstGeom>
                <a:noFill/>
                <a:ln>
                  <a:solidFill>
                    <a:srgbClr val="008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36" name="TextBox 35"/>
            <p:cNvSpPr txBox="1"/>
            <p:nvPr/>
          </p:nvSpPr>
          <p:spPr>
            <a:xfrm>
              <a:off x="3329352" y="4806471"/>
              <a:ext cx="745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26.6%</a:t>
              </a:r>
              <a:endParaRPr lang="ru-RU" sz="16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25814" y="4916669"/>
              <a:ext cx="745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33.3%</a:t>
              </a:r>
              <a:endParaRPr lang="ru-RU" sz="16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07874" y="5716197"/>
              <a:ext cx="745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10%</a:t>
              </a:r>
              <a:endParaRPr lang="ru-RU" sz="16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38732" y="5645845"/>
              <a:ext cx="7455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23.3%</a:t>
              </a:r>
              <a:endParaRPr lang="ru-RU" sz="16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81970" y="5896729"/>
              <a:ext cx="4337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6%</a:t>
              </a:r>
              <a:endParaRPr lang="ru-RU" sz="1600" b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739618" y="1026942"/>
            <a:ext cx="5922499" cy="2820663"/>
            <a:chOff x="5739618" y="1026942"/>
            <a:chExt cx="5922499" cy="2820663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5739618" y="1026942"/>
              <a:ext cx="5922499" cy="2820663"/>
              <a:chOff x="5739618" y="1026942"/>
              <a:chExt cx="5922499" cy="2820663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5739618" y="1026942"/>
                <a:ext cx="5922499" cy="2820663"/>
                <a:chOff x="5739618" y="1026942"/>
                <a:chExt cx="5922499" cy="2820663"/>
              </a:xfrm>
            </p:grpSpPr>
            <p:grpSp>
              <p:nvGrpSpPr>
                <p:cNvPr id="27" name="Группа 26"/>
                <p:cNvGrpSpPr/>
                <p:nvPr/>
              </p:nvGrpSpPr>
              <p:grpSpPr>
                <a:xfrm>
                  <a:off x="5739618" y="1026942"/>
                  <a:ext cx="5922499" cy="2820663"/>
                  <a:chOff x="5739618" y="1041009"/>
                  <a:chExt cx="5922499" cy="2806596"/>
                </a:xfrm>
              </p:grpSpPr>
              <p:grpSp>
                <p:nvGrpSpPr>
                  <p:cNvPr id="21" name="Группа 20"/>
                  <p:cNvGrpSpPr/>
                  <p:nvPr/>
                </p:nvGrpSpPr>
                <p:grpSpPr>
                  <a:xfrm>
                    <a:off x="5936568" y="1055283"/>
                    <a:ext cx="5317588" cy="2792322"/>
                    <a:chOff x="5936568" y="1702411"/>
                    <a:chExt cx="5317588" cy="2792322"/>
                  </a:xfrm>
                </p:grpSpPr>
                <p:grpSp>
                  <p:nvGrpSpPr>
                    <p:cNvPr id="19" name="Группа 18"/>
                    <p:cNvGrpSpPr/>
                    <p:nvPr/>
                  </p:nvGrpSpPr>
                  <p:grpSpPr>
                    <a:xfrm>
                      <a:off x="6257777" y="1702411"/>
                      <a:ext cx="4841631" cy="2363152"/>
                      <a:chOff x="6257777" y="1702411"/>
                      <a:chExt cx="4841631" cy="2363152"/>
                    </a:xfrm>
                  </p:grpSpPr>
                  <p:graphicFrame>
                    <p:nvGraphicFramePr>
                      <p:cNvPr id="15" name="Диаграмма 14"/>
                      <p:cNvGraphicFramePr/>
                      <p:nvPr/>
                    </p:nvGraphicFramePr>
                    <p:xfrm>
                      <a:off x="6257777" y="1930791"/>
                      <a:ext cx="4841631" cy="2134772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4"/>
                      </a:graphicData>
                    </a:graphic>
                  </p:graphicFrame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>
                        <a:off x="6865024" y="1702411"/>
                        <a:ext cx="3896751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b="1" dirty="0" smtClean="0"/>
                          <a:t>За 2016 год</a:t>
                        </a:r>
                        <a:endParaRPr lang="ru-RU" b="1" dirty="0"/>
                      </a:p>
                    </p:txBody>
                  </p:sp>
                </p:grpSp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5936568" y="3756069"/>
                      <a:ext cx="5317588" cy="7386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1400" dirty="0" smtClean="0"/>
                        <a:t>Имеющие судебные решения - </a:t>
                      </a:r>
                      <a:r>
                        <a:rPr lang="ru-RU" sz="1400" b="1" dirty="0" smtClean="0"/>
                        <a:t>7 обращений</a:t>
                      </a:r>
                    </a:p>
                    <a:p>
                      <a:r>
                        <a:rPr lang="ru-RU" sz="1400" dirty="0" smtClean="0"/>
                        <a:t>Неисполнение контрактных обязательств между двумя                  хозяйствующими субъектами – </a:t>
                      </a:r>
                      <a:r>
                        <a:rPr lang="ru-RU" sz="1400" b="1" dirty="0" smtClean="0"/>
                        <a:t>13 обращений</a:t>
                      </a:r>
                      <a:endParaRPr lang="ru-RU" sz="1400" b="1" dirty="0"/>
                    </a:p>
                  </p:txBody>
                </p:sp>
              </p:grpSp>
              <p:sp>
                <p:nvSpPr>
                  <p:cNvPr id="26" name="Прямоугольник 25"/>
                  <p:cNvSpPr/>
                  <p:nvPr/>
                </p:nvSpPr>
                <p:spPr>
                  <a:xfrm>
                    <a:off x="5739618" y="1041009"/>
                    <a:ext cx="5922499" cy="2799471"/>
                  </a:xfrm>
                  <a:prstGeom prst="rect">
                    <a:avLst/>
                  </a:prstGeom>
                  <a:noFill/>
                  <a:ln>
                    <a:solidFill>
                      <a:srgbClr val="00808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1" name="TextBox 30"/>
                <p:cNvSpPr txBox="1"/>
                <p:nvPr/>
              </p:nvSpPr>
              <p:spPr>
                <a:xfrm>
                  <a:off x="10339753" y="2489983"/>
                  <a:ext cx="7033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*</a:t>
                  </a:r>
                  <a:endParaRPr lang="ru-RU" dirty="0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6499276" y="1758459"/>
                <a:ext cx="7455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40%</a:t>
                </a:r>
                <a:endParaRPr lang="ru-RU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242516" y="2417308"/>
                <a:ext cx="7455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60%</a:t>
                </a:r>
                <a:endParaRPr lang="ru-RU" b="1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835739" y="3106616"/>
              <a:ext cx="703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*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7840" y="3195799"/>
            <a:ext cx="1477317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Контакты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07059"/>
              </p:ext>
            </p:extLst>
          </p:nvPr>
        </p:nvGraphicFramePr>
        <p:xfrm>
          <a:off x="505062" y="3556429"/>
          <a:ext cx="6247429" cy="223945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295751"/>
                <a:gridCol w="4951678"/>
              </a:tblGrid>
              <a:tr h="873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Адрес</a:t>
                      </a:r>
                      <a:endParaRPr lang="ru-RU" sz="2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г. Астана,</a:t>
                      </a:r>
                      <a:r>
                        <a:rPr lang="ru-RU" sz="2400" baseline="0" dirty="0" smtClean="0"/>
                        <a:t> пр. </a:t>
                      </a:r>
                      <a:r>
                        <a:rPr lang="ru-RU" sz="2400" baseline="0" dirty="0" err="1" smtClean="0"/>
                        <a:t>Кабанбай</a:t>
                      </a:r>
                      <a:r>
                        <a:rPr lang="ru-RU" sz="2400" baseline="0" dirty="0" smtClean="0"/>
                        <a:t> батыра, 32/1</a:t>
                      </a:r>
                      <a:endParaRPr lang="ru-RU" sz="2400" dirty="0"/>
                    </a:p>
                  </a:txBody>
                  <a:tcPr marL="36000" marR="36000" marT="36000" marB="36000" anchor="ctr"/>
                </a:tc>
              </a:tr>
              <a:tr h="49282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Телефон</a:t>
                      </a:r>
                      <a:endParaRPr lang="ru-RU" sz="2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+7 (7172)</a:t>
                      </a:r>
                      <a:r>
                        <a:rPr lang="ru-RU" sz="2400" baseline="0" dirty="0" smtClean="0"/>
                        <a:t> 754 549</a:t>
                      </a:r>
                      <a:endParaRPr lang="ru-RU" sz="2400" dirty="0"/>
                    </a:p>
                  </a:txBody>
                  <a:tcPr marL="36000" marR="36000" marT="36000" marB="36000" anchor="ctr"/>
                </a:tc>
              </a:tr>
              <a:tr h="873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Веб сайт</a:t>
                      </a:r>
                      <a:endParaRPr lang="ru-RU" sz="2400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Подача электронного заявления на:</a:t>
                      </a:r>
                    </a:p>
                    <a:p>
                      <a:pPr algn="l"/>
                      <a:r>
                        <a:rPr lang="en-US" sz="2400" dirty="0" smtClean="0">
                          <a:hlinkClick r:id="rId2"/>
                        </a:rPr>
                        <a:t>www.invest.gov.kz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8028" y="213257"/>
            <a:ext cx="11790601" cy="6390743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50929" y="1595267"/>
            <a:ext cx="7452726" cy="7571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800" b="1" dirty="0" smtClean="0"/>
              <a:t>Спасибо за внимание!</a:t>
            </a:r>
          </a:p>
        </p:txBody>
      </p:sp>
      <p:pic>
        <p:nvPicPr>
          <p:cNvPr id="1026" name="Picture 2" descr="C:\Users\Жансая\Downloads\ombud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141" y="2839647"/>
            <a:ext cx="4934100" cy="3701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433</Words>
  <Application>Microsoft Office PowerPoint</Application>
  <PresentationFormat>Произвольный</PresentationFormat>
  <Paragraphs>88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kit</dc:creator>
  <cp:lastModifiedBy>Вакансия</cp:lastModifiedBy>
  <cp:revision>12</cp:revision>
  <dcterms:created xsi:type="dcterms:W3CDTF">2017-02-02T04:03:10Z</dcterms:created>
  <dcterms:modified xsi:type="dcterms:W3CDTF">2017-02-04T06:04:39Z</dcterms:modified>
</cp:coreProperties>
</file>